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74" r:id="rId4"/>
    <p:sldId id="271" r:id="rId5"/>
    <p:sldId id="270" r:id="rId6"/>
    <p:sldId id="265" r:id="rId7"/>
    <p:sldId id="267" r:id="rId8"/>
    <p:sldId id="260" r:id="rId9"/>
    <p:sldId id="273" r:id="rId10"/>
    <p:sldId id="263" r:id="rId11"/>
    <p:sldId id="272"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4892F-D08E-40E0-B7B4-7DFB0CF771F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659E5-E00C-4040-8780-A7869148AA89}" type="slidenum">
              <a:rPr lang="en-US" smtClean="0"/>
              <a:t>‹#›</a:t>
            </a:fld>
            <a:endParaRPr lang="en-US"/>
          </a:p>
        </p:txBody>
      </p:sp>
    </p:spTree>
    <p:extLst>
      <p:ext uri="{BB962C8B-B14F-4D97-AF65-F5344CB8AC3E}">
        <p14:creationId xmlns:p14="http://schemas.microsoft.com/office/powerpoint/2010/main" val="173412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Out of 22 World Cup tournaments, South American teams won 10 times, and European teams won 12 times. </a:t>
            </a:r>
          </a:p>
          <a:p>
            <a:endParaRPr lang="en-US" dirty="0"/>
          </a:p>
        </p:txBody>
      </p:sp>
      <p:sp>
        <p:nvSpPr>
          <p:cNvPr id="4" name="Slide Number Placeholder 3"/>
          <p:cNvSpPr>
            <a:spLocks noGrp="1"/>
          </p:cNvSpPr>
          <p:nvPr>
            <p:ph type="sldNum" sz="quarter" idx="5"/>
          </p:nvPr>
        </p:nvSpPr>
        <p:spPr/>
        <p:txBody>
          <a:bodyPr/>
          <a:lstStyle/>
          <a:p>
            <a:fld id="{ECF659E5-E00C-4040-8780-A7869148AA89}" type="slidenum">
              <a:rPr lang="en-US" smtClean="0"/>
              <a:t>6</a:t>
            </a:fld>
            <a:endParaRPr lang="en-US"/>
          </a:p>
        </p:txBody>
      </p:sp>
    </p:spTree>
    <p:extLst>
      <p:ext uri="{BB962C8B-B14F-4D97-AF65-F5344CB8AC3E}">
        <p14:creationId xmlns:p14="http://schemas.microsoft.com/office/powerpoint/2010/main" val="396748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659E5-E00C-4040-8780-A7869148AA89}" type="slidenum">
              <a:rPr lang="en-US" smtClean="0"/>
              <a:t>7</a:t>
            </a:fld>
            <a:endParaRPr lang="en-US"/>
          </a:p>
        </p:txBody>
      </p:sp>
    </p:spTree>
    <p:extLst>
      <p:ext uri="{BB962C8B-B14F-4D97-AF65-F5344CB8AC3E}">
        <p14:creationId xmlns:p14="http://schemas.microsoft.com/office/powerpoint/2010/main" val="60527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659E5-E00C-4040-8780-A7869148AA89}" type="slidenum">
              <a:rPr lang="en-US" smtClean="0"/>
              <a:t>9</a:t>
            </a:fld>
            <a:endParaRPr lang="en-US"/>
          </a:p>
        </p:txBody>
      </p:sp>
    </p:spTree>
    <p:extLst>
      <p:ext uri="{BB962C8B-B14F-4D97-AF65-F5344CB8AC3E}">
        <p14:creationId xmlns:p14="http://schemas.microsoft.com/office/powerpoint/2010/main" val="7776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659E5-E00C-4040-8780-A7869148AA89}" type="slidenum">
              <a:rPr lang="en-US" smtClean="0"/>
              <a:t>12</a:t>
            </a:fld>
            <a:endParaRPr lang="en-US"/>
          </a:p>
        </p:txBody>
      </p:sp>
    </p:spTree>
    <p:extLst>
      <p:ext uri="{BB962C8B-B14F-4D97-AF65-F5344CB8AC3E}">
        <p14:creationId xmlns:p14="http://schemas.microsoft.com/office/powerpoint/2010/main" val="1336743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4494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61930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18998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760763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20502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51822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1634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93794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023318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63263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6/13/2023</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2443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6/13/2023</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150087943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Video 25" descr="People Holding An Award Cup">
            <a:extLst>
              <a:ext uri="{FF2B5EF4-FFF2-40B4-BE49-F238E27FC236}">
                <a16:creationId xmlns:a16="http://schemas.microsoft.com/office/drawing/2014/main" id="{82EB1202-D1E7-072D-9ED0-F53AC14523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160"/>
          <a:stretch/>
        </p:blipFill>
        <p:spPr>
          <a:xfrm>
            <a:off x="20" y="10"/>
            <a:ext cx="12191980" cy="6866457"/>
          </a:xfrm>
          <a:prstGeom prst="rect">
            <a:avLst/>
          </a:prstGeom>
        </p:spPr>
      </p:pic>
      <p:sp>
        <p:nvSpPr>
          <p:cNvPr id="27" name="Rectangle 10">
            <a:extLst>
              <a:ext uri="{FF2B5EF4-FFF2-40B4-BE49-F238E27FC236}">
                <a16:creationId xmlns:a16="http://schemas.microsoft.com/office/drawing/2014/main" id="{2C93C624-781F-48FD-A4F9-145F1CE60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18755"/>
            <a:ext cx="12191999" cy="1750849"/>
          </a:xfrm>
          <a:prstGeom prst="rect">
            <a:avLst/>
          </a:prstGeom>
          <a:gradFill flip="none" rotWithShape="1">
            <a:gsLst>
              <a:gs pos="0">
                <a:srgbClr val="000000">
                  <a:alpha val="0"/>
                </a:srgbClr>
              </a:gs>
              <a:gs pos="56000">
                <a:srgbClr val="000000">
                  <a:alpha val="51000"/>
                </a:srgbClr>
              </a:gs>
              <a:gs pos="100000">
                <a:srgbClr val="000000">
                  <a:alpha val="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446E44D9-C816-4628-8772-65BDB0D26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8468"/>
            <a:ext cx="12191999" cy="3189329"/>
          </a:xfrm>
          <a:prstGeom prst="rect">
            <a:avLst/>
          </a:prstGeom>
          <a:gradFill flip="none" rotWithShape="1">
            <a:gsLst>
              <a:gs pos="0">
                <a:srgbClr val="000000">
                  <a:alpha val="0"/>
                </a:srgbClr>
              </a:gs>
              <a:gs pos="45000">
                <a:srgbClr val="000000">
                  <a:alpha val="35000"/>
                </a:srgbClr>
              </a:gs>
              <a:gs pos="100000">
                <a:srgbClr val="000000">
                  <a:alpha val="3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CDFB9-925F-CD2D-1322-63AFF44FEB92}"/>
              </a:ext>
            </a:extLst>
          </p:cNvPr>
          <p:cNvSpPr>
            <a:spLocks noGrp="1"/>
          </p:cNvSpPr>
          <p:nvPr>
            <p:ph type="ctrTitle"/>
          </p:nvPr>
        </p:nvSpPr>
        <p:spPr>
          <a:xfrm>
            <a:off x="1219200" y="685800"/>
            <a:ext cx="6096000" cy="1558636"/>
          </a:xfrm>
        </p:spPr>
        <p:txBody>
          <a:bodyPr anchor="t">
            <a:normAutofit/>
          </a:bodyPr>
          <a:lstStyle/>
          <a:p>
            <a:r>
              <a:rPr lang="en-US">
                <a:solidFill>
                  <a:srgbClr val="FFFFFF"/>
                </a:solidFill>
              </a:rPr>
              <a:t>FIFA 2022</a:t>
            </a:r>
          </a:p>
        </p:txBody>
      </p:sp>
      <p:sp>
        <p:nvSpPr>
          <p:cNvPr id="3" name="Subtitle 2">
            <a:extLst>
              <a:ext uri="{FF2B5EF4-FFF2-40B4-BE49-F238E27FC236}">
                <a16:creationId xmlns:a16="http://schemas.microsoft.com/office/drawing/2014/main" id="{31DC827C-CDA4-1C93-77F6-59C5F07E3CEE}"/>
              </a:ext>
            </a:extLst>
          </p:cNvPr>
          <p:cNvSpPr>
            <a:spLocks noGrp="1"/>
          </p:cNvSpPr>
          <p:nvPr>
            <p:ph type="subTitle" idx="1"/>
          </p:nvPr>
        </p:nvSpPr>
        <p:spPr>
          <a:xfrm>
            <a:off x="1219200" y="4769070"/>
            <a:ext cx="4457700" cy="1344010"/>
          </a:xfrm>
        </p:spPr>
        <p:txBody>
          <a:bodyPr anchor="b">
            <a:normAutofit/>
          </a:bodyPr>
          <a:lstStyle/>
          <a:p>
            <a:r>
              <a:rPr lang="en-US" sz="1600">
                <a:solidFill>
                  <a:srgbClr val="FFFFFF"/>
                </a:solidFill>
              </a:rPr>
              <a:t>Capstone Project III</a:t>
            </a:r>
          </a:p>
        </p:txBody>
      </p:sp>
    </p:spTree>
    <p:extLst>
      <p:ext uri="{BB962C8B-B14F-4D97-AF65-F5344CB8AC3E}">
        <p14:creationId xmlns:p14="http://schemas.microsoft.com/office/powerpoint/2010/main" val="315284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F7E0-272A-391F-EAB0-30C32CF5236B}"/>
              </a:ext>
            </a:extLst>
          </p:cNvPr>
          <p:cNvSpPr>
            <a:spLocks noGrp="1"/>
          </p:cNvSpPr>
          <p:nvPr>
            <p:ph type="title"/>
          </p:nvPr>
        </p:nvSpPr>
        <p:spPr>
          <a:xfrm>
            <a:off x="1638300" y="376169"/>
            <a:ext cx="9378304" cy="975121"/>
          </a:xfrm>
        </p:spPr>
        <p:txBody>
          <a:bodyPr>
            <a:normAutofit/>
          </a:bodyPr>
          <a:lstStyle/>
          <a:p>
            <a:r>
              <a:rPr lang="en-US" dirty="0"/>
              <a:t>Findings – hypotheses 2</a:t>
            </a:r>
          </a:p>
        </p:txBody>
      </p:sp>
      <p:sp>
        <p:nvSpPr>
          <p:cNvPr id="3" name="Text Placeholder 2">
            <a:extLst>
              <a:ext uri="{FF2B5EF4-FFF2-40B4-BE49-F238E27FC236}">
                <a16:creationId xmlns:a16="http://schemas.microsoft.com/office/drawing/2014/main" id="{546C1949-6054-1876-34B1-235E685A54E3}"/>
              </a:ext>
            </a:extLst>
          </p:cNvPr>
          <p:cNvSpPr>
            <a:spLocks noGrp="1"/>
          </p:cNvSpPr>
          <p:nvPr>
            <p:ph type="body" idx="1"/>
          </p:nvPr>
        </p:nvSpPr>
        <p:spPr>
          <a:xfrm>
            <a:off x="1566608" y="1303307"/>
            <a:ext cx="4529391" cy="452342"/>
          </a:xfrm>
        </p:spPr>
        <p:txBody>
          <a:bodyPr>
            <a:normAutofit/>
          </a:bodyPr>
          <a:lstStyle/>
          <a:p>
            <a:r>
              <a:rPr lang="en-US" cap="none" dirty="0"/>
              <a:t>Players from top 10 SA</a:t>
            </a:r>
          </a:p>
        </p:txBody>
      </p:sp>
      <p:sp>
        <p:nvSpPr>
          <p:cNvPr id="4" name="Content Placeholder 3">
            <a:extLst>
              <a:ext uri="{FF2B5EF4-FFF2-40B4-BE49-F238E27FC236}">
                <a16:creationId xmlns:a16="http://schemas.microsoft.com/office/drawing/2014/main" id="{3517D7B0-1096-09CD-0FBD-7A2B60EC3CD4}"/>
              </a:ext>
            </a:extLst>
          </p:cNvPr>
          <p:cNvSpPr>
            <a:spLocks noGrp="1"/>
          </p:cNvSpPr>
          <p:nvPr>
            <p:ph sz="half" idx="2"/>
          </p:nvPr>
        </p:nvSpPr>
        <p:spPr>
          <a:xfrm>
            <a:off x="1566607" y="1911475"/>
            <a:ext cx="4529391" cy="828435"/>
          </a:xfrm>
        </p:spPr>
        <p:txBody>
          <a:bodyPr>
            <a:normAutofit fontScale="92500" lnSpcReduction="10000"/>
          </a:bodyPr>
          <a:lstStyle/>
          <a:p>
            <a:r>
              <a:rPr lang="es-ES" b="0" i="0" dirty="0">
                <a:solidFill>
                  <a:srgbClr val="374151"/>
                </a:solidFill>
                <a:effectLst/>
                <a:latin typeface="Söhne"/>
              </a:rPr>
              <a:t>Brasil, Argentina, Uruguay, Colombia, Chile, Perú, Paraguay, Ecuador, Venezuela, Bolivia</a:t>
            </a:r>
          </a:p>
          <a:p>
            <a:endParaRPr lang="es-ES" dirty="0">
              <a:solidFill>
                <a:srgbClr val="374151"/>
              </a:solidFill>
              <a:latin typeface="Söhne"/>
            </a:endParaRPr>
          </a:p>
          <a:p>
            <a:endParaRPr lang="en-US" dirty="0"/>
          </a:p>
        </p:txBody>
      </p:sp>
      <p:sp>
        <p:nvSpPr>
          <p:cNvPr id="5" name="Text Placeholder 4">
            <a:extLst>
              <a:ext uri="{FF2B5EF4-FFF2-40B4-BE49-F238E27FC236}">
                <a16:creationId xmlns:a16="http://schemas.microsoft.com/office/drawing/2014/main" id="{9D5992D1-8FED-9DA8-77DE-7C53D85E839C}"/>
              </a:ext>
            </a:extLst>
          </p:cNvPr>
          <p:cNvSpPr>
            <a:spLocks noGrp="1"/>
          </p:cNvSpPr>
          <p:nvPr>
            <p:ph type="body" sz="quarter" idx="3"/>
          </p:nvPr>
        </p:nvSpPr>
        <p:spPr>
          <a:xfrm>
            <a:off x="6558905" y="1303307"/>
            <a:ext cx="3536071" cy="452342"/>
          </a:xfrm>
        </p:spPr>
        <p:txBody>
          <a:bodyPr>
            <a:normAutofit/>
          </a:bodyPr>
          <a:lstStyle/>
          <a:p>
            <a:r>
              <a:rPr lang="en-US" cap="none" dirty="0"/>
              <a:t>Players from top 10 EU</a:t>
            </a:r>
          </a:p>
        </p:txBody>
      </p:sp>
      <p:sp>
        <p:nvSpPr>
          <p:cNvPr id="6" name="Content Placeholder 5">
            <a:extLst>
              <a:ext uri="{FF2B5EF4-FFF2-40B4-BE49-F238E27FC236}">
                <a16:creationId xmlns:a16="http://schemas.microsoft.com/office/drawing/2014/main" id="{649CE76B-846B-1891-CC30-39B7BC3F8477}"/>
              </a:ext>
            </a:extLst>
          </p:cNvPr>
          <p:cNvSpPr>
            <a:spLocks noGrp="1"/>
          </p:cNvSpPr>
          <p:nvPr>
            <p:ph sz="quarter" idx="4"/>
          </p:nvPr>
        </p:nvSpPr>
        <p:spPr>
          <a:xfrm>
            <a:off x="6327452" y="1940479"/>
            <a:ext cx="4529391" cy="975121"/>
          </a:xfrm>
        </p:spPr>
        <p:txBody>
          <a:bodyPr>
            <a:normAutofit fontScale="92500" lnSpcReduction="10000"/>
          </a:bodyPr>
          <a:lstStyle/>
          <a:p>
            <a:r>
              <a:rPr lang="en-US" b="0" i="0" dirty="0">
                <a:solidFill>
                  <a:srgbClr val="374151"/>
                </a:solidFill>
                <a:effectLst/>
                <a:latin typeface="Söhne"/>
              </a:rPr>
              <a:t>Belgium, France, England, Spain, Germany, Portugal, Italy, Netherlands, Croatia, Switzerland</a:t>
            </a:r>
          </a:p>
        </p:txBody>
      </p:sp>
      <p:graphicFrame>
        <p:nvGraphicFramePr>
          <p:cNvPr id="26" name="Table 26">
            <a:extLst>
              <a:ext uri="{FF2B5EF4-FFF2-40B4-BE49-F238E27FC236}">
                <a16:creationId xmlns:a16="http://schemas.microsoft.com/office/drawing/2014/main" id="{F4443D3A-71E3-0A22-5D0B-1896C58D40CB}"/>
              </a:ext>
            </a:extLst>
          </p:cNvPr>
          <p:cNvGraphicFramePr>
            <a:graphicFrameLocks noGrp="1"/>
          </p:cNvGraphicFramePr>
          <p:nvPr>
            <p:extLst>
              <p:ext uri="{D42A27DB-BD31-4B8C-83A1-F6EECF244321}">
                <p14:modId xmlns:p14="http://schemas.microsoft.com/office/powerpoint/2010/main" val="504983017"/>
              </p:ext>
            </p:extLst>
          </p:nvPr>
        </p:nvGraphicFramePr>
        <p:xfrm>
          <a:off x="1986793" y="2847753"/>
          <a:ext cx="8984604" cy="3458526"/>
        </p:xfrm>
        <a:graphic>
          <a:graphicData uri="http://schemas.openxmlformats.org/drawingml/2006/table">
            <a:tbl>
              <a:tblPr firstRow="1" bandRow="1">
                <a:tableStyleId>{5C22544A-7EE6-4342-B048-85BDC9FD1C3A}</a:tableStyleId>
              </a:tblPr>
              <a:tblGrid>
                <a:gridCol w="2246151">
                  <a:extLst>
                    <a:ext uri="{9D8B030D-6E8A-4147-A177-3AD203B41FA5}">
                      <a16:colId xmlns:a16="http://schemas.microsoft.com/office/drawing/2014/main" val="2977670790"/>
                    </a:ext>
                  </a:extLst>
                </a:gridCol>
                <a:gridCol w="2246151">
                  <a:extLst>
                    <a:ext uri="{9D8B030D-6E8A-4147-A177-3AD203B41FA5}">
                      <a16:colId xmlns:a16="http://schemas.microsoft.com/office/drawing/2014/main" val="2655144161"/>
                    </a:ext>
                  </a:extLst>
                </a:gridCol>
                <a:gridCol w="2246151">
                  <a:extLst>
                    <a:ext uri="{9D8B030D-6E8A-4147-A177-3AD203B41FA5}">
                      <a16:colId xmlns:a16="http://schemas.microsoft.com/office/drawing/2014/main" val="4224877021"/>
                    </a:ext>
                  </a:extLst>
                </a:gridCol>
                <a:gridCol w="2246151">
                  <a:extLst>
                    <a:ext uri="{9D8B030D-6E8A-4147-A177-3AD203B41FA5}">
                      <a16:colId xmlns:a16="http://schemas.microsoft.com/office/drawing/2014/main" val="666262253"/>
                    </a:ext>
                  </a:extLst>
                </a:gridCol>
              </a:tblGrid>
              <a:tr h="491410">
                <a:tc>
                  <a:txBody>
                    <a:bodyPr/>
                    <a:lstStyle/>
                    <a:p>
                      <a:endParaRPr lang="en-US" dirty="0"/>
                    </a:p>
                  </a:txBody>
                  <a:tcPr>
                    <a:solidFill>
                      <a:schemeClr val="accent4">
                        <a:lumMod val="20000"/>
                        <a:lumOff val="80000"/>
                      </a:schemeClr>
                    </a:solidFill>
                  </a:tcPr>
                </a:tc>
                <a:tc>
                  <a:txBody>
                    <a:bodyPr/>
                    <a:lstStyle/>
                    <a:p>
                      <a:r>
                        <a:rPr lang="en-US" dirty="0">
                          <a:solidFill>
                            <a:schemeClr val="tx1"/>
                          </a:solidFill>
                        </a:rPr>
                        <a:t>dribbling</a:t>
                      </a:r>
                    </a:p>
                  </a:txBody>
                  <a:tcPr>
                    <a:solidFill>
                      <a:schemeClr val="accent4">
                        <a:lumMod val="20000"/>
                        <a:lumOff val="80000"/>
                      </a:schemeClr>
                    </a:solidFill>
                  </a:tcPr>
                </a:tc>
                <a:tc>
                  <a:txBody>
                    <a:bodyPr/>
                    <a:lstStyle/>
                    <a:p>
                      <a:r>
                        <a:rPr lang="en-US" dirty="0">
                          <a:solidFill>
                            <a:schemeClr val="tx1"/>
                          </a:solidFill>
                        </a:rPr>
                        <a:t>score</a:t>
                      </a:r>
                    </a:p>
                  </a:txBody>
                  <a:tcPr>
                    <a:solidFill>
                      <a:schemeClr val="accent4">
                        <a:lumMod val="20000"/>
                        <a:lumOff val="80000"/>
                      </a:schemeClr>
                    </a:solidFill>
                  </a:tcPr>
                </a:tc>
                <a:tc>
                  <a:txBody>
                    <a:bodyPr/>
                    <a:lstStyle/>
                    <a:p>
                      <a:r>
                        <a:rPr lang="en-US" dirty="0">
                          <a:solidFill>
                            <a:schemeClr val="tx1"/>
                          </a:solidFill>
                        </a:rPr>
                        <a:t>wage</a:t>
                      </a:r>
                    </a:p>
                  </a:txBody>
                  <a:tcPr>
                    <a:solidFill>
                      <a:schemeClr val="accent4">
                        <a:lumMod val="20000"/>
                        <a:lumOff val="80000"/>
                      </a:schemeClr>
                    </a:solidFill>
                  </a:tcPr>
                </a:tc>
                <a:extLst>
                  <a:ext uri="{0D108BD9-81ED-4DB2-BD59-A6C34878D82A}">
                    <a16:rowId xmlns:a16="http://schemas.microsoft.com/office/drawing/2014/main" val="2714578846"/>
                  </a:ext>
                </a:extLst>
              </a:tr>
              <a:tr h="498236">
                <a:tc>
                  <a:txBody>
                    <a:bodyPr/>
                    <a:lstStyle/>
                    <a:p>
                      <a:r>
                        <a:rPr lang="en-US" dirty="0"/>
                        <a:t>SA</a:t>
                      </a:r>
                    </a:p>
                  </a:txBody>
                  <a:tcP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72.03</a:t>
                      </a:r>
                      <a:endParaRPr lang="en-US" dirty="0"/>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66.77</a:t>
                      </a:r>
                      <a:endParaRPr lang="en-US" dirty="0"/>
                    </a:p>
                  </a:txBody>
                  <a:tcP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€15336.22</a:t>
                      </a:r>
                      <a:endParaRPr lang="en-US" dirty="0"/>
                    </a:p>
                  </a:txBody>
                  <a:tcPr>
                    <a:solidFill>
                      <a:schemeClr val="accent4">
                        <a:lumMod val="20000"/>
                        <a:lumOff val="80000"/>
                      </a:schemeClr>
                    </a:solidFill>
                  </a:tcPr>
                </a:tc>
                <a:extLst>
                  <a:ext uri="{0D108BD9-81ED-4DB2-BD59-A6C34878D82A}">
                    <a16:rowId xmlns:a16="http://schemas.microsoft.com/office/drawing/2014/main" val="3975910602"/>
                  </a:ext>
                </a:extLst>
              </a:tr>
              <a:tr h="498236">
                <a:tc>
                  <a:txBody>
                    <a:bodyPr/>
                    <a:lstStyle/>
                    <a:p>
                      <a:r>
                        <a:rPr lang="en-US" dirty="0"/>
                        <a:t>EU</a:t>
                      </a:r>
                    </a:p>
                  </a:txBody>
                  <a:tcP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70.16</a:t>
                      </a:r>
                      <a:br>
                        <a:rPr lang="en-US" dirty="0"/>
                      </a:br>
                      <a:endParaRPr lang="en-US" dirty="0"/>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64.77</a:t>
                      </a:r>
                      <a:endParaRPr lang="en-US" dirty="0"/>
                    </a:p>
                    <a:p>
                      <a:endParaRPr lang="en-US" dirty="0"/>
                    </a:p>
                  </a:txBody>
                  <a:tcP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€19449.30</a:t>
                      </a:r>
                      <a:endParaRPr lang="en-US" dirty="0"/>
                    </a:p>
                  </a:txBody>
                  <a:tcPr>
                    <a:solidFill>
                      <a:schemeClr val="accent4">
                        <a:lumMod val="20000"/>
                        <a:lumOff val="80000"/>
                      </a:schemeClr>
                    </a:solidFill>
                  </a:tcPr>
                </a:tc>
                <a:extLst>
                  <a:ext uri="{0D108BD9-81ED-4DB2-BD59-A6C34878D82A}">
                    <a16:rowId xmlns:a16="http://schemas.microsoft.com/office/drawing/2014/main" val="870443554"/>
                  </a:ext>
                </a:extLst>
              </a:tr>
              <a:tr h="498236">
                <a:tc>
                  <a:txBody>
                    <a:bodyPr/>
                    <a:lstStyle/>
                    <a:p>
                      <a:r>
                        <a:rPr lang="en-US" dirty="0"/>
                        <a:t>Difference on average</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SA players dribbling 1.16 to -2.59 points higher</a:t>
                      </a:r>
                      <a:endParaRPr lang="en-US" dirty="0"/>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SA players scoring 0.87 to </a:t>
                      </a:r>
                      <a:endParaRPr lang="en-US" dirty="0"/>
                    </a:p>
                    <a:p>
                      <a:r>
                        <a:rPr lang="en-US" sz="1800" b="0" i="0" kern="1200" dirty="0">
                          <a:solidFill>
                            <a:schemeClr val="dk1"/>
                          </a:solidFill>
                          <a:effectLst/>
                          <a:latin typeface="+mn-lt"/>
                          <a:ea typeface="+mn-ea"/>
                          <a:cs typeface="+mn-cs"/>
                        </a:rPr>
                        <a:t>2.88 points higher</a:t>
                      </a:r>
                      <a:endParaRPr lang="en-US" dirty="0"/>
                    </a:p>
                  </a:txBody>
                  <a:tcPr>
                    <a:solidFill>
                      <a:schemeClr val="accent4">
                        <a:lumMod val="20000"/>
                        <a:lumOff val="80000"/>
                      </a:schemeClr>
                    </a:solidFill>
                  </a:tcPr>
                </a:tc>
                <a:tc>
                  <a:txBody>
                    <a:bodyPr/>
                    <a:lstStyle/>
                    <a:p>
                      <a:r>
                        <a:rPr lang="en-US" sz="1800" b="0" i="0" kern="1200" dirty="0">
                          <a:solidFill>
                            <a:schemeClr val="dk1"/>
                          </a:solidFill>
                          <a:effectLst/>
                          <a:latin typeface="+mn-lt"/>
                          <a:ea typeface="+mn-ea"/>
                          <a:cs typeface="+mn-cs"/>
                        </a:rPr>
                        <a:t>EU players are paid €1251.03- €6975.13 more</a:t>
                      </a:r>
                      <a:endParaRPr lang="en-US" dirty="0"/>
                    </a:p>
                  </a:txBody>
                  <a:tcPr>
                    <a:solidFill>
                      <a:schemeClr val="accent4">
                        <a:lumMod val="20000"/>
                        <a:lumOff val="80000"/>
                      </a:schemeClr>
                    </a:solidFill>
                  </a:tcPr>
                </a:tc>
                <a:extLst>
                  <a:ext uri="{0D108BD9-81ED-4DB2-BD59-A6C34878D82A}">
                    <a16:rowId xmlns:a16="http://schemas.microsoft.com/office/drawing/2014/main" val="3011918758"/>
                  </a:ext>
                </a:extLst>
              </a:tr>
              <a:tr h="498236">
                <a:tc>
                  <a:txBody>
                    <a:bodyPr/>
                    <a:lstStyle/>
                    <a:p>
                      <a:r>
                        <a:rPr lang="en-US" dirty="0"/>
                        <a:t>Difference on average by percentage</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1.7%-3.7%</a:t>
                      </a:r>
                    </a:p>
                    <a:p>
                      <a:endParaRPr lang="en-US" dirty="0"/>
                    </a:p>
                  </a:txBody>
                  <a:tcPr>
                    <a:solidFill>
                      <a:schemeClr val="accent4">
                        <a:lumMod val="20000"/>
                        <a:lumOff val="80000"/>
                      </a:schemeClr>
                    </a:solidFill>
                  </a:tcPr>
                </a:tc>
                <a:tc>
                  <a:txBody>
                    <a:bodyPr/>
                    <a:lstStyle/>
                    <a:p>
                      <a:r>
                        <a:rPr lang="en-US" dirty="0"/>
                        <a:t>1.3% -- 4.4%</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8.2%-45.5%</a:t>
                      </a:r>
                    </a:p>
                    <a:p>
                      <a:endParaRPr lang="en-US" dirty="0"/>
                    </a:p>
                  </a:txBody>
                  <a:tcPr>
                    <a:solidFill>
                      <a:schemeClr val="accent4">
                        <a:lumMod val="20000"/>
                        <a:lumOff val="80000"/>
                      </a:schemeClr>
                    </a:solidFill>
                  </a:tcPr>
                </a:tc>
                <a:extLst>
                  <a:ext uri="{0D108BD9-81ED-4DB2-BD59-A6C34878D82A}">
                    <a16:rowId xmlns:a16="http://schemas.microsoft.com/office/drawing/2014/main" val="675917925"/>
                  </a:ext>
                </a:extLst>
              </a:tr>
            </a:tbl>
          </a:graphicData>
        </a:graphic>
      </p:graphicFrame>
    </p:spTree>
    <p:extLst>
      <p:ext uri="{BB962C8B-B14F-4D97-AF65-F5344CB8AC3E}">
        <p14:creationId xmlns:p14="http://schemas.microsoft.com/office/powerpoint/2010/main" val="243354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182E-F35E-0FF3-C342-67C4B2B11DBF}"/>
              </a:ext>
            </a:extLst>
          </p:cNvPr>
          <p:cNvSpPr>
            <a:spLocks noGrp="1"/>
          </p:cNvSpPr>
          <p:nvPr>
            <p:ph type="title"/>
          </p:nvPr>
        </p:nvSpPr>
        <p:spPr>
          <a:xfrm>
            <a:off x="798173" y="494639"/>
            <a:ext cx="4878727" cy="1075123"/>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32B40117-1C91-D36A-8339-1411E10BACEB}"/>
              </a:ext>
            </a:extLst>
          </p:cNvPr>
          <p:cNvSpPr>
            <a:spLocks noGrp="1"/>
          </p:cNvSpPr>
          <p:nvPr>
            <p:ph idx="1"/>
          </p:nvPr>
        </p:nvSpPr>
        <p:spPr>
          <a:xfrm>
            <a:off x="7460530" y="685800"/>
            <a:ext cx="3768347" cy="5508859"/>
          </a:xfrm>
        </p:spPr>
        <p:txBody>
          <a:bodyPr>
            <a:normAutofit/>
          </a:bodyPr>
          <a:lstStyle/>
          <a:p>
            <a:r>
              <a:rPr lang="en-US" dirty="0"/>
              <a:t>Soccer athletes, coaches, and clubs can utilize these findings to focus on specific skills for improving overall performance and maximizing financial returns.</a:t>
            </a:r>
          </a:p>
          <a:p>
            <a:r>
              <a:rPr lang="en-US" dirty="0">
                <a:effectLst/>
              </a:rPr>
              <a:t>The findings will be valuable to soccer enthusiasts and fans. </a:t>
            </a:r>
          </a:p>
          <a:p>
            <a:r>
              <a:rPr lang="en-US" dirty="0"/>
              <a:t>There are more research to understand the big wage gap between South American and European players.</a:t>
            </a:r>
          </a:p>
        </p:txBody>
      </p:sp>
      <p:pic>
        <p:nvPicPr>
          <p:cNvPr id="5" name="Picture 4">
            <a:extLst>
              <a:ext uri="{FF2B5EF4-FFF2-40B4-BE49-F238E27FC236}">
                <a16:creationId xmlns:a16="http://schemas.microsoft.com/office/drawing/2014/main" id="{72BDD0AA-7F73-14D4-D576-F457CC5D2EE5}"/>
              </a:ext>
            </a:extLst>
          </p:cNvPr>
          <p:cNvPicPr>
            <a:picLocks noChangeAspect="1"/>
          </p:cNvPicPr>
          <p:nvPr/>
        </p:nvPicPr>
        <p:blipFill rotWithShape="1">
          <a:blip r:embed="rId2"/>
          <a:srcRect t="3106" r="3" b="3109"/>
          <a:stretch/>
        </p:blipFill>
        <p:spPr>
          <a:xfrm>
            <a:off x="1" y="2064470"/>
            <a:ext cx="6477000" cy="3416960"/>
          </a:xfrm>
          <a:prstGeom prst="rect">
            <a:avLst/>
          </a:prstGeom>
          <a:noFill/>
        </p:spPr>
      </p:pic>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normAutofit/>
          </a:bodyPr>
          <a:lstStyle/>
          <a:p>
            <a:pPr>
              <a:spcAft>
                <a:spcPts val="600"/>
              </a:spcAft>
            </a:pPr>
            <a:fld id="{E8C60573-8BA9-4F06-8BC5-309D58F96E5C}" type="datetime1">
              <a:rPr lang="en-US" smtClean="0"/>
              <a:pPr>
                <a:spcAft>
                  <a:spcPts val="600"/>
                </a:spcAft>
              </a:pPr>
              <a:t>6/14/2023</a:t>
            </a:fld>
            <a:endParaRPr lang="en-US"/>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normAutofit/>
          </a:bodyPr>
          <a:lstStyle/>
          <a:p>
            <a:pPr>
              <a:spcAft>
                <a:spcPts val="600"/>
              </a:spcAft>
            </a:pPr>
            <a:fld id="{38AB6432-E879-4FE7-87DD-5FEE9CC88187}" type="slidenum">
              <a:rPr lang="en-US" smtClean="0">
                <a:effectLst>
                  <a:outerShdw blurRad="38100" dist="38100" dir="2700000" algn="tl">
                    <a:srgbClr val="000000">
                      <a:alpha val="43137"/>
                    </a:srgbClr>
                  </a:outerShdw>
                </a:effectLst>
              </a:rPr>
              <a:pPr>
                <a:spcAft>
                  <a:spcPts val="600"/>
                </a:spcAft>
              </a:pPr>
              <a:t>11</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077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0A11-CF89-9C96-17A6-84275CB6C63D}"/>
              </a:ext>
            </a:extLst>
          </p:cNvPr>
          <p:cNvSpPr>
            <a:spLocks noGrp="1"/>
          </p:cNvSpPr>
          <p:nvPr>
            <p:ph type="ctrTitle"/>
          </p:nvPr>
        </p:nvSpPr>
        <p:spPr>
          <a:xfrm>
            <a:off x="7333457" y="2057400"/>
            <a:ext cx="4076699" cy="1566615"/>
          </a:xfrm>
        </p:spPr>
        <p:txBody>
          <a:bodyPr>
            <a:normAutofit/>
          </a:bodyPr>
          <a:lstStyle/>
          <a:p>
            <a:r>
              <a:rPr lang="en-US" sz="3200"/>
              <a:t>Thank you! </a:t>
            </a:r>
          </a:p>
        </p:txBody>
      </p:sp>
      <p:sp>
        <p:nvSpPr>
          <p:cNvPr id="21" name="Subtitle 2">
            <a:extLst>
              <a:ext uri="{FF2B5EF4-FFF2-40B4-BE49-F238E27FC236}">
                <a16:creationId xmlns:a16="http://schemas.microsoft.com/office/drawing/2014/main" id="{E0BA1E29-6B4E-4DB4-8C92-84293BC9E84C}"/>
              </a:ext>
            </a:extLst>
          </p:cNvPr>
          <p:cNvSpPr>
            <a:spLocks noGrp="1"/>
          </p:cNvSpPr>
          <p:nvPr>
            <p:ph type="subTitle" idx="1"/>
          </p:nvPr>
        </p:nvSpPr>
        <p:spPr>
          <a:xfrm>
            <a:off x="7333456" y="3857568"/>
            <a:ext cx="4076699" cy="943032"/>
          </a:xfrm>
        </p:spPr>
        <p:txBody>
          <a:bodyPr>
            <a:normAutofit/>
          </a:bodyPr>
          <a:lstStyle/>
          <a:p>
            <a:endParaRPr lang="en-US" sz="1600" dirty="0"/>
          </a:p>
        </p:txBody>
      </p:sp>
      <p:pic>
        <p:nvPicPr>
          <p:cNvPr id="4" name="Video 3" descr="Foosball Playing">
            <a:extLst>
              <a:ext uri="{FF2B5EF4-FFF2-40B4-BE49-F238E27FC236}">
                <a16:creationId xmlns:a16="http://schemas.microsoft.com/office/drawing/2014/main" id="{E7D9AE4F-CDC0-580E-7C02-888E3F7524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1654629" y="2071441"/>
            <a:ext cx="4840625" cy="2715118"/>
          </a:xfrm>
          <a:prstGeom prst="rect">
            <a:avLst/>
          </a:prstGeom>
          <a:noFill/>
        </p:spPr>
      </p:pic>
      <p:sp>
        <p:nvSpPr>
          <p:cNvPr id="10" name="Date Placeholder 3">
            <a:extLst>
              <a:ext uri="{FF2B5EF4-FFF2-40B4-BE49-F238E27FC236}">
                <a16:creationId xmlns:a16="http://schemas.microsoft.com/office/drawing/2014/main" id="{12315142-A00B-443A-951A-2F238D35A2C0}"/>
              </a:ext>
            </a:extLst>
          </p:cNvPr>
          <p:cNvSpPr>
            <a:spLocks noGrp="1"/>
          </p:cNvSpPr>
          <p:nvPr>
            <p:ph type="dt" sz="half" idx="10"/>
          </p:nvPr>
        </p:nvSpPr>
        <p:spPr>
          <a:xfrm rot="5400000">
            <a:off x="-1001475" y="1517536"/>
            <a:ext cx="2801123" cy="365125"/>
          </a:xfrm>
        </p:spPr>
        <p:txBody>
          <a:bodyPr>
            <a:normAutofit/>
          </a:bodyPr>
          <a:lstStyle/>
          <a:p>
            <a:pPr>
              <a:spcAft>
                <a:spcPts val="600"/>
              </a:spcAft>
            </a:pPr>
            <a:fld id="{A572F30E-CB01-4F82-A2A7-84B9C8E28A00}" type="datetime1">
              <a:rPr lang="en-US" smtClean="0">
                <a:effectLst>
                  <a:outerShdw blurRad="38100" dist="38100" dir="2700000" algn="tl">
                    <a:srgbClr val="000000">
                      <a:alpha val="43137"/>
                    </a:srgbClr>
                  </a:outerShdw>
                </a:effectLst>
              </a:rPr>
              <a:pPr>
                <a:spcAft>
                  <a:spcPts val="600"/>
                </a:spcAft>
              </a:pPr>
              <a:t>6/15/2023</a:t>
            </a:fld>
            <a:endParaRPr lang="en-US">
              <a:effectLst>
                <a:outerShdw blurRad="38100" dist="38100" dir="2700000" algn="tl">
                  <a:srgbClr val="000000">
                    <a:alpha val="43137"/>
                  </a:srgbClr>
                </a:outerShdw>
              </a:effectLst>
            </a:endParaRPr>
          </a:p>
        </p:txBody>
      </p:sp>
      <p:sp>
        <p:nvSpPr>
          <p:cNvPr id="12" name="Footer Placeholder 4">
            <a:extLst>
              <a:ext uri="{FF2B5EF4-FFF2-40B4-BE49-F238E27FC236}">
                <a16:creationId xmlns:a16="http://schemas.microsoft.com/office/drawing/2014/main" id="{A730E17C-2354-4000-87C9-31FF6B379BAF}"/>
              </a:ext>
            </a:extLst>
          </p:cNvPr>
          <p:cNvSpPr>
            <a:spLocks noGrp="1"/>
          </p:cNvSpPr>
          <p:nvPr>
            <p:ph type="ftr" sz="quarter" idx="11"/>
          </p:nvPr>
        </p:nvSpPr>
        <p:spPr>
          <a:xfrm rot="5400000">
            <a:off x="10118764" y="4237870"/>
            <a:ext cx="3344053"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4" name="Slide Number Placeholder 5">
            <a:extLst>
              <a:ext uri="{FF2B5EF4-FFF2-40B4-BE49-F238E27FC236}">
                <a16:creationId xmlns:a16="http://schemas.microsoft.com/office/drawing/2014/main" id="{5567017F-B060-413D-AE1E-4429A5231435}"/>
              </a:ext>
            </a:extLst>
          </p:cNvPr>
          <p:cNvSpPr>
            <a:spLocks noGrp="1"/>
          </p:cNvSpPr>
          <p:nvPr>
            <p:ph type="sldNum" sz="quarter" idx="12"/>
          </p:nvPr>
        </p:nvSpPr>
        <p:spPr>
          <a:xfrm>
            <a:off x="11228877" y="6319138"/>
            <a:ext cx="710647" cy="365125"/>
          </a:xfrm>
        </p:spPr>
        <p:txBody>
          <a:bodyPr>
            <a:normAutofit/>
          </a:bodyPr>
          <a:lstStyle/>
          <a:p>
            <a:pPr>
              <a:spcAft>
                <a:spcPts val="600"/>
              </a:spcAft>
            </a:pPr>
            <a:fld id="{866D3D91-8BA7-4CF5-A573-BEB5E87A9131}" type="slidenum">
              <a:rPr lang="en-US" smtClean="0">
                <a:effectLst>
                  <a:outerShdw blurRad="38100" dist="38100" dir="2700000" algn="tl">
                    <a:srgbClr val="000000">
                      <a:alpha val="43137"/>
                    </a:srgbClr>
                  </a:outerShdw>
                </a:effectLst>
              </a:rPr>
              <a:pPr>
                <a:spcAft>
                  <a:spcPts val="600"/>
                </a:spcAft>
              </a:pPr>
              <a:t>12</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186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BE33-9321-0EF6-3A83-0468A9A9CDB1}"/>
              </a:ext>
            </a:extLst>
          </p:cNvPr>
          <p:cNvSpPr>
            <a:spLocks noGrp="1"/>
          </p:cNvSpPr>
          <p:nvPr>
            <p:ph type="title"/>
          </p:nvPr>
        </p:nvSpPr>
        <p:spPr>
          <a:xfrm>
            <a:off x="1638298" y="435247"/>
            <a:ext cx="9493893" cy="1186903"/>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3971B1C6-7A0C-266A-6D76-D04C2081129F}"/>
              </a:ext>
            </a:extLst>
          </p:cNvPr>
          <p:cNvSpPr>
            <a:spLocks noGrp="1"/>
          </p:cNvSpPr>
          <p:nvPr>
            <p:ph idx="1"/>
          </p:nvPr>
        </p:nvSpPr>
        <p:spPr>
          <a:xfrm>
            <a:off x="1638300" y="2748405"/>
            <a:ext cx="4744334" cy="3418587"/>
          </a:xfrm>
        </p:spPr>
        <p:txBody>
          <a:bodyPr>
            <a:normAutofit/>
          </a:bodyPr>
          <a:lstStyle/>
          <a:p>
            <a:r>
              <a:rPr lang="en-US" dirty="0"/>
              <a:t>Introduction</a:t>
            </a:r>
          </a:p>
          <a:p>
            <a:r>
              <a:rPr lang="en-US" dirty="0"/>
              <a:t>Hypotheses</a:t>
            </a:r>
          </a:p>
          <a:p>
            <a:r>
              <a:rPr lang="en-US" dirty="0"/>
              <a:t>Data</a:t>
            </a:r>
          </a:p>
          <a:p>
            <a:r>
              <a:rPr lang="en-US" dirty="0"/>
              <a:t>Methods</a:t>
            </a:r>
          </a:p>
          <a:p>
            <a:r>
              <a:rPr lang="en-US" dirty="0"/>
              <a:t>Findings</a:t>
            </a:r>
          </a:p>
          <a:p>
            <a:r>
              <a:rPr lang="en-US" dirty="0"/>
              <a:t>Recommendations</a:t>
            </a:r>
          </a:p>
        </p:txBody>
      </p:sp>
      <p:pic>
        <p:nvPicPr>
          <p:cNvPr id="5" name="Picture 4" descr="Football goal in net">
            <a:extLst>
              <a:ext uri="{FF2B5EF4-FFF2-40B4-BE49-F238E27FC236}">
                <a16:creationId xmlns:a16="http://schemas.microsoft.com/office/drawing/2014/main" id="{DEABA014-B8DA-22B3-27DD-4B0E220B056E}"/>
              </a:ext>
            </a:extLst>
          </p:cNvPr>
          <p:cNvPicPr>
            <a:picLocks noChangeAspect="1"/>
          </p:cNvPicPr>
          <p:nvPr/>
        </p:nvPicPr>
        <p:blipFill rotWithShape="1">
          <a:blip r:embed="rId2"/>
          <a:srcRect l="5691" r="37720" b="1"/>
          <a:stretch/>
        </p:blipFill>
        <p:spPr>
          <a:xfrm>
            <a:off x="7322029" y="2057400"/>
            <a:ext cx="4069871" cy="4800600"/>
          </a:xfrm>
          <a:prstGeom prst="rect">
            <a:avLst/>
          </a:prstGeom>
          <a:noFill/>
        </p:spPr>
      </p:pic>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normAutofit/>
          </a:bodyPr>
          <a:lstStyle/>
          <a:p>
            <a:pPr>
              <a:spcAft>
                <a:spcPts val="600"/>
              </a:spcAft>
            </a:pPr>
            <a:fld id="{E8C60573-8BA9-4F06-8BC5-309D58F96E5C}" type="datetime1">
              <a:rPr lang="en-US" smtClean="0"/>
              <a:pPr>
                <a:spcAft>
                  <a:spcPts val="600"/>
                </a:spcAft>
              </a:pPr>
              <a:t>6/13/2023</a:t>
            </a:fld>
            <a:endParaRPr lang="en-US"/>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normAutofit/>
          </a:bodyPr>
          <a:lstStyle/>
          <a:p>
            <a:pPr>
              <a:spcAft>
                <a:spcPts val="600"/>
              </a:spcAft>
            </a:pPr>
            <a:fld id="{38AB6432-E879-4FE7-87DD-5FEE9CC88187}" type="slidenum">
              <a:rPr lang="en-US" smtClean="0">
                <a:effectLst>
                  <a:outerShdw blurRad="38100" dist="38100" dir="2700000" algn="tl">
                    <a:srgbClr val="000000">
                      <a:alpha val="43137"/>
                    </a:srgbClr>
                  </a:outerShdw>
                </a:effectLst>
              </a:rPr>
              <a:pPr>
                <a:spcAft>
                  <a:spcPts val="600"/>
                </a:spcAft>
              </a:pPr>
              <a:t>2</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501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ne red seat against blue seats in stadium">
            <a:extLst>
              <a:ext uri="{FF2B5EF4-FFF2-40B4-BE49-F238E27FC236}">
                <a16:creationId xmlns:a16="http://schemas.microsoft.com/office/drawing/2014/main" id="{BDB3B423-7DC7-ED35-3587-041E65F40176}"/>
              </a:ext>
            </a:extLst>
          </p:cNvPr>
          <p:cNvPicPr>
            <a:picLocks noChangeAspect="1"/>
          </p:cNvPicPr>
          <p:nvPr/>
        </p:nvPicPr>
        <p:blipFill rotWithShape="1">
          <a:blip r:embed="rId2"/>
          <a:srcRect l="19447" r="22633" b="1"/>
          <a:stretch/>
        </p:blipFill>
        <p:spPr>
          <a:xfrm>
            <a:off x="20" y="10"/>
            <a:ext cx="5674560" cy="6857990"/>
          </a:xfrm>
          <a:prstGeom prst="rect">
            <a:avLst/>
          </a:prstGeom>
          <a:noFill/>
        </p:spPr>
      </p:pic>
      <p:sp>
        <p:nvSpPr>
          <p:cNvPr id="2" name="Title 1">
            <a:extLst>
              <a:ext uri="{FF2B5EF4-FFF2-40B4-BE49-F238E27FC236}">
                <a16:creationId xmlns:a16="http://schemas.microsoft.com/office/drawing/2014/main" id="{91C274B3-835E-7EFD-CFC0-96E7FCA0349E}"/>
              </a:ext>
            </a:extLst>
          </p:cNvPr>
          <p:cNvSpPr>
            <a:spLocks noGrp="1"/>
          </p:cNvSpPr>
          <p:nvPr>
            <p:ph type="title"/>
          </p:nvPr>
        </p:nvSpPr>
        <p:spPr>
          <a:xfrm>
            <a:off x="1638300" y="2057400"/>
            <a:ext cx="3454484" cy="2743200"/>
          </a:xfrm>
        </p:spPr>
        <p:txBody>
          <a:bodyPr anchor="t">
            <a:normAutofit/>
          </a:bodyPr>
          <a:lstStyle/>
          <a:p>
            <a:r>
              <a:rPr lang="en-US"/>
              <a:t>FIFA and its players</a:t>
            </a:r>
          </a:p>
        </p:txBody>
      </p:sp>
      <p:sp>
        <p:nvSpPr>
          <p:cNvPr id="3" name="Content Placeholder 2">
            <a:extLst>
              <a:ext uri="{FF2B5EF4-FFF2-40B4-BE49-F238E27FC236}">
                <a16:creationId xmlns:a16="http://schemas.microsoft.com/office/drawing/2014/main" id="{5DA5F15F-C072-E3E0-D8C6-9B3E38D61688}"/>
              </a:ext>
            </a:extLst>
          </p:cNvPr>
          <p:cNvSpPr>
            <a:spLocks noGrp="1"/>
          </p:cNvSpPr>
          <p:nvPr>
            <p:ph idx="1"/>
          </p:nvPr>
        </p:nvSpPr>
        <p:spPr>
          <a:xfrm>
            <a:off x="6474679" y="1500451"/>
            <a:ext cx="4914901" cy="3344053"/>
          </a:xfrm>
        </p:spPr>
        <p:txBody>
          <a:bodyPr>
            <a:normAutofit/>
          </a:bodyPr>
          <a:lstStyle/>
          <a:p>
            <a:pPr>
              <a:lnSpc>
                <a:spcPct val="110000"/>
              </a:lnSpc>
              <a:spcBef>
                <a:spcPts val="0"/>
              </a:spcBef>
              <a:defRPr/>
            </a:pPr>
            <a:r>
              <a:rPr lang="en-US" dirty="0"/>
              <a:t>International Federation of Association Football(FIFA) draws around 5 billion viewers every year;</a:t>
            </a:r>
          </a:p>
          <a:p>
            <a:pPr>
              <a:lnSpc>
                <a:spcPct val="110000"/>
              </a:lnSpc>
              <a:spcBef>
                <a:spcPts val="0"/>
              </a:spcBef>
              <a:defRPr/>
            </a:pPr>
            <a:r>
              <a:rPr lang="en-US" dirty="0"/>
              <a:t>World cup is the biggest single sport event every four years. </a:t>
            </a:r>
          </a:p>
          <a:p>
            <a:pPr>
              <a:lnSpc>
                <a:spcPct val="110000"/>
              </a:lnSpc>
              <a:spcBef>
                <a:spcPts val="0"/>
              </a:spcBef>
              <a:defRPr/>
            </a:pPr>
            <a:r>
              <a:rPr lang="en-US" i="0" dirty="0">
                <a:effectLst/>
              </a:rPr>
              <a:t>16710 soccer players registered with FIFA 2022</a:t>
            </a:r>
          </a:p>
          <a:p>
            <a:pPr>
              <a:lnSpc>
                <a:spcPct val="110000"/>
              </a:lnSpc>
              <a:spcBef>
                <a:spcPts val="0"/>
              </a:spcBef>
              <a:defRPr/>
            </a:pPr>
            <a:r>
              <a:rPr lang="en-US" i="0" dirty="0">
                <a:effectLst/>
              </a:rPr>
              <a:t>Huge disparity in wages among players(500 – 350,000 Euro per week)</a:t>
            </a:r>
          </a:p>
          <a:p>
            <a:pPr>
              <a:lnSpc>
                <a:spcPct val="110000"/>
              </a:lnSpc>
              <a:spcBef>
                <a:spcPts val="0"/>
              </a:spcBef>
              <a:defRPr/>
            </a:pPr>
            <a:endParaRPr lang="en-US" sz="1500" dirty="0"/>
          </a:p>
          <a:p>
            <a:pPr>
              <a:lnSpc>
                <a:spcPct val="110000"/>
              </a:lnSpc>
            </a:pPr>
            <a:endParaRPr lang="en-US" sz="1500" dirty="0"/>
          </a:p>
        </p:txBody>
      </p:sp>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normAutofit/>
          </a:bodyPr>
          <a:lstStyle/>
          <a:p>
            <a:pPr>
              <a:spcAft>
                <a:spcPts val="600"/>
              </a:spcAft>
            </a:pPr>
            <a:fld id="{E8C60573-8BA9-4F06-8BC5-309D58F96E5C}" type="datetime1">
              <a:rPr lang="en-US">
                <a:solidFill>
                  <a:srgbClr val="FFFFFF"/>
                </a:solidFill>
              </a:rPr>
              <a:pPr>
                <a:spcAft>
                  <a:spcPts val="600"/>
                </a:spcAft>
              </a:pPr>
              <a:t>6/15/2023</a:t>
            </a:fld>
            <a:endParaRPr lang="en-US">
              <a:solidFill>
                <a:srgbClr val="FFFFFF"/>
              </a:solidFill>
            </a:endParaRPr>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normAutofit/>
          </a:bodyPr>
          <a:lstStyle/>
          <a:p>
            <a:pPr>
              <a:spcAft>
                <a:spcPts val="600"/>
              </a:spcAft>
            </a:pPr>
            <a:fld id="{38AB6432-E879-4FE7-87DD-5FEE9CC88187}" type="slidenum">
              <a:rPr lang="en-US" smtClean="0">
                <a:effectLst>
                  <a:outerShdw blurRad="38100" dist="38100" dir="2700000" algn="tl">
                    <a:srgbClr val="000000">
                      <a:alpha val="43137"/>
                    </a:srgbClr>
                  </a:outerShdw>
                </a:effectLst>
              </a:rPr>
              <a:pPr>
                <a:spcAft>
                  <a:spcPts val="600"/>
                </a:spcAft>
              </a:pPr>
              <a:t>3</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318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0437-13CB-8C95-2B62-F28654BA7667}"/>
              </a:ext>
            </a:extLst>
          </p:cNvPr>
          <p:cNvSpPr>
            <a:spLocks noGrp="1"/>
          </p:cNvSpPr>
          <p:nvPr>
            <p:ph type="title"/>
          </p:nvPr>
        </p:nvSpPr>
        <p:spPr>
          <a:xfrm>
            <a:off x="1550240" y="618408"/>
            <a:ext cx="9457059" cy="1506381"/>
          </a:xfrm>
        </p:spPr>
        <p:txBody>
          <a:bodyPr>
            <a:normAutofit/>
          </a:bodyPr>
          <a:lstStyle/>
          <a:p>
            <a:r>
              <a:rPr lang="en-US" sz="4400" dirty="0"/>
              <a:t>There are two sets of hypotheses :</a:t>
            </a:r>
          </a:p>
        </p:txBody>
      </p:sp>
      <p:sp>
        <p:nvSpPr>
          <p:cNvPr id="3" name="Content Placeholder 2">
            <a:extLst>
              <a:ext uri="{FF2B5EF4-FFF2-40B4-BE49-F238E27FC236}">
                <a16:creationId xmlns:a16="http://schemas.microsoft.com/office/drawing/2014/main" id="{FB0EB396-1500-D411-A1D6-F57A532D74C1}"/>
              </a:ext>
            </a:extLst>
          </p:cNvPr>
          <p:cNvSpPr>
            <a:spLocks noGrp="1"/>
          </p:cNvSpPr>
          <p:nvPr>
            <p:ph idx="1"/>
          </p:nvPr>
        </p:nvSpPr>
        <p:spPr>
          <a:xfrm>
            <a:off x="2438401" y="3429000"/>
            <a:ext cx="4876799" cy="2847702"/>
          </a:xfrm>
        </p:spPr>
        <p:txBody>
          <a:bodyPr>
            <a:normAutofit/>
          </a:bodyPr>
          <a:lstStyle/>
          <a:p>
            <a:r>
              <a:rPr lang="en-US" dirty="0"/>
              <a:t>Hypotheses 1. the player’s skill of dribbling and capability of scoring are correlated; and the scoring and the wage they earn are also correlated. </a:t>
            </a:r>
          </a:p>
          <a:p>
            <a:r>
              <a:rPr lang="en-US" dirty="0"/>
              <a:t>Hypotheses 2. the player’s skill of dribbling, capability of scoring and the wage between  South American and European have no significant difference.</a:t>
            </a:r>
          </a:p>
        </p:txBody>
      </p:sp>
      <p:pic>
        <p:nvPicPr>
          <p:cNvPr id="5" name="Picture 4" descr="Complex maths formulae on a blackboard">
            <a:extLst>
              <a:ext uri="{FF2B5EF4-FFF2-40B4-BE49-F238E27FC236}">
                <a16:creationId xmlns:a16="http://schemas.microsoft.com/office/drawing/2014/main" id="{37F06376-EB78-3962-52D5-3FA4DC9E0295}"/>
              </a:ext>
            </a:extLst>
          </p:cNvPr>
          <p:cNvPicPr>
            <a:picLocks noChangeAspect="1"/>
          </p:cNvPicPr>
          <p:nvPr/>
        </p:nvPicPr>
        <p:blipFill rotWithShape="1">
          <a:blip r:embed="rId2"/>
          <a:srcRect l="20799" r="6878" b="2"/>
          <a:stretch/>
        </p:blipFill>
        <p:spPr>
          <a:xfrm>
            <a:off x="8115300" y="2743200"/>
            <a:ext cx="4076701" cy="4114800"/>
          </a:xfrm>
          <a:prstGeom prst="rect">
            <a:avLst/>
          </a:prstGeom>
          <a:noFill/>
        </p:spPr>
      </p:pic>
      <p:sp>
        <p:nvSpPr>
          <p:cNvPr id="9" name="Date Placeholder 8">
            <a:extLst>
              <a:ext uri="{FF2B5EF4-FFF2-40B4-BE49-F238E27FC236}">
                <a16:creationId xmlns:a16="http://schemas.microsoft.com/office/drawing/2014/main" id="{2C656694-E8B8-4DAB-A4FD-23655A1F1187}"/>
              </a:ext>
            </a:extLst>
          </p:cNvPr>
          <p:cNvSpPr>
            <a:spLocks noGrp="1"/>
          </p:cNvSpPr>
          <p:nvPr>
            <p:ph type="dt" sz="half" idx="10"/>
          </p:nvPr>
        </p:nvSpPr>
        <p:spPr>
          <a:xfrm rot="5400000">
            <a:off x="-1001475" y="1517536"/>
            <a:ext cx="2801123" cy="365125"/>
          </a:xfrm>
        </p:spPr>
        <p:txBody>
          <a:bodyPr/>
          <a:lstStyle/>
          <a:p>
            <a:pPr>
              <a:spcAft>
                <a:spcPts val="600"/>
              </a:spcAft>
            </a:pPr>
            <a:fld id="{E8C60573-8BA9-4F06-8BC5-309D58F96E5C}" type="datetime1">
              <a:rPr lang="en-US" smtClean="0"/>
              <a:pPr>
                <a:spcAft>
                  <a:spcPts val="600"/>
                </a:spcAft>
              </a:pPr>
              <a:t>6/14/2023</a:t>
            </a:fld>
            <a:endParaRPr lang="en-US"/>
          </a:p>
        </p:txBody>
      </p:sp>
      <p:sp>
        <p:nvSpPr>
          <p:cNvPr id="11" name="Footer Placeholder 9">
            <a:extLst>
              <a:ext uri="{FF2B5EF4-FFF2-40B4-BE49-F238E27FC236}">
                <a16:creationId xmlns:a16="http://schemas.microsoft.com/office/drawing/2014/main" id="{2C26A52E-FD03-472C-B2A6-1828C634DA21}"/>
              </a:ext>
            </a:extLst>
          </p:cNvPr>
          <p:cNvSpPr>
            <a:spLocks noGrp="1"/>
          </p:cNvSpPr>
          <p:nvPr>
            <p:ph type="ftr" sz="quarter" idx="11"/>
          </p:nvPr>
        </p:nvSpPr>
        <p:spPr>
          <a:xfrm rot="5400000">
            <a:off x="10118764" y="4237870"/>
            <a:ext cx="334405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10">
            <a:extLst>
              <a:ext uri="{FF2B5EF4-FFF2-40B4-BE49-F238E27FC236}">
                <a16:creationId xmlns:a16="http://schemas.microsoft.com/office/drawing/2014/main" id="{1F03B11F-7EA0-4DD0-B80D-8B0E6DF73819}"/>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solidFill>
                  <a:srgbClr val="FFFFFF"/>
                </a:solidFill>
                <a:effectLst>
                  <a:outerShdw blurRad="38100" dist="38100" dir="2700000" algn="tl">
                    <a:srgbClr val="000000">
                      <a:alpha val="43137"/>
                    </a:srgbClr>
                  </a:outerShdw>
                </a:effectLst>
              </a:rPr>
              <a:pPr>
                <a:spcAft>
                  <a:spcPts val="600"/>
                </a:spcAft>
              </a:pPr>
              <a:t>4</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080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CEDA-F96A-CF35-9C6C-BE7E95B4FD94}"/>
              </a:ext>
            </a:extLst>
          </p:cNvPr>
          <p:cNvSpPr>
            <a:spLocks noGrp="1"/>
          </p:cNvSpPr>
          <p:nvPr>
            <p:ph type="title"/>
          </p:nvPr>
        </p:nvSpPr>
        <p:spPr/>
        <p:txBody>
          <a:bodyPr/>
          <a:lstStyle/>
          <a:p>
            <a:r>
              <a:rPr lang="en-US" sz="1800" dirty="0">
                <a:effectLst/>
                <a:latin typeface="Calibri" panose="020F0502020204030204" pitchFamily="34" charset="0"/>
                <a:ea typeface="DengXian" panose="02010600030101010101" pitchFamily="2" charset="-122"/>
              </a:rPr>
              <a:t>The dataset contains 65 columns and 16,710 rows. The columns include personal details of each player, such as nationality, age, weight, height, as well as extensive information about their skills, performance, value, and wage. </a:t>
            </a:r>
            <a:endParaRPr lang="en-US" dirty="0"/>
          </a:p>
        </p:txBody>
      </p:sp>
      <p:graphicFrame>
        <p:nvGraphicFramePr>
          <p:cNvPr id="5" name="Table 5">
            <a:extLst>
              <a:ext uri="{FF2B5EF4-FFF2-40B4-BE49-F238E27FC236}">
                <a16:creationId xmlns:a16="http://schemas.microsoft.com/office/drawing/2014/main" id="{87DFEA77-3BEF-5D71-F5FC-4588957F4120}"/>
              </a:ext>
            </a:extLst>
          </p:cNvPr>
          <p:cNvGraphicFramePr>
            <a:graphicFrameLocks noGrp="1"/>
          </p:cNvGraphicFramePr>
          <p:nvPr>
            <p:ph idx="1"/>
            <p:extLst>
              <p:ext uri="{D42A27DB-BD31-4B8C-83A1-F6EECF244321}">
                <p14:modId xmlns:p14="http://schemas.microsoft.com/office/powerpoint/2010/main" val="101226883"/>
              </p:ext>
            </p:extLst>
          </p:nvPr>
        </p:nvGraphicFramePr>
        <p:xfrm>
          <a:off x="1463040" y="2057400"/>
          <a:ext cx="9090660" cy="2763520"/>
        </p:xfrm>
        <a:graphic>
          <a:graphicData uri="http://schemas.openxmlformats.org/drawingml/2006/table">
            <a:tbl>
              <a:tblPr firstRow="1" bandRow="1">
                <a:tableStyleId>{00A15C55-8517-42AA-B614-E9B94910E393}</a:tableStyleId>
              </a:tblPr>
              <a:tblGrid>
                <a:gridCol w="2724912">
                  <a:extLst>
                    <a:ext uri="{9D8B030D-6E8A-4147-A177-3AD203B41FA5}">
                      <a16:colId xmlns:a16="http://schemas.microsoft.com/office/drawing/2014/main" val="991880908"/>
                    </a:ext>
                  </a:extLst>
                </a:gridCol>
                <a:gridCol w="2368296">
                  <a:extLst>
                    <a:ext uri="{9D8B030D-6E8A-4147-A177-3AD203B41FA5}">
                      <a16:colId xmlns:a16="http://schemas.microsoft.com/office/drawing/2014/main" val="1585857335"/>
                    </a:ext>
                  </a:extLst>
                </a:gridCol>
                <a:gridCol w="1724787">
                  <a:extLst>
                    <a:ext uri="{9D8B030D-6E8A-4147-A177-3AD203B41FA5}">
                      <a16:colId xmlns:a16="http://schemas.microsoft.com/office/drawing/2014/main" val="1303169365"/>
                    </a:ext>
                  </a:extLst>
                </a:gridCol>
                <a:gridCol w="2272665">
                  <a:extLst>
                    <a:ext uri="{9D8B030D-6E8A-4147-A177-3AD203B41FA5}">
                      <a16:colId xmlns:a16="http://schemas.microsoft.com/office/drawing/2014/main" val="3398049932"/>
                    </a:ext>
                  </a:extLst>
                </a:gridCol>
              </a:tblGrid>
              <a:tr h="370840">
                <a:tc>
                  <a:txBody>
                    <a:bodyPr/>
                    <a:lstStyle/>
                    <a:p>
                      <a:r>
                        <a:rPr lang="en-US" dirty="0"/>
                        <a:t>Column name</a:t>
                      </a:r>
                    </a:p>
                  </a:txBody>
                  <a:tcPr/>
                </a:tc>
                <a:tc>
                  <a:txBody>
                    <a:bodyPr/>
                    <a:lstStyle/>
                    <a:p>
                      <a:r>
                        <a:rPr lang="en-US" dirty="0"/>
                        <a:t>Format example</a:t>
                      </a:r>
                    </a:p>
                  </a:txBody>
                  <a:tcPr/>
                </a:tc>
                <a:tc>
                  <a:txBody>
                    <a:bodyPr/>
                    <a:lstStyle/>
                    <a:p>
                      <a:r>
                        <a:rPr lang="en-US" dirty="0"/>
                        <a:t>Data type</a:t>
                      </a:r>
                    </a:p>
                  </a:txBody>
                  <a:tcPr/>
                </a:tc>
                <a:tc>
                  <a:txBody>
                    <a:bodyPr/>
                    <a:lstStyle/>
                    <a:p>
                      <a:r>
                        <a:rPr lang="en-US" dirty="0"/>
                        <a:t>After Cleaning</a:t>
                      </a:r>
                    </a:p>
                  </a:txBody>
                  <a:tcPr/>
                </a:tc>
                <a:extLst>
                  <a:ext uri="{0D108BD9-81ED-4DB2-BD59-A6C34878D82A}">
                    <a16:rowId xmlns:a16="http://schemas.microsoft.com/office/drawing/2014/main" val="1596757403"/>
                  </a:ext>
                </a:extLst>
              </a:tr>
              <a:tr h="370840">
                <a:tc>
                  <a:txBody>
                    <a:bodyPr/>
                    <a:lstStyle/>
                    <a:p>
                      <a:r>
                        <a:rPr lang="en-US" dirty="0"/>
                        <a:t>Dribbling</a:t>
                      </a:r>
                    </a:p>
                  </a:txBody>
                  <a:tcPr/>
                </a:tc>
                <a:tc>
                  <a:txBody>
                    <a:bodyPr/>
                    <a:lstStyle/>
                    <a:p>
                      <a:r>
                        <a:rPr lang="en-US" dirty="0"/>
                        <a:t>83.0</a:t>
                      </a:r>
                    </a:p>
                  </a:txBody>
                  <a:tcPr/>
                </a:tc>
                <a:tc>
                  <a:txBody>
                    <a:bodyPr/>
                    <a:lstStyle/>
                    <a:p>
                      <a:r>
                        <a:rPr lang="en-US" dirty="0"/>
                        <a:t>float</a:t>
                      </a:r>
                    </a:p>
                  </a:txBody>
                  <a:tcPr/>
                </a:tc>
                <a:tc>
                  <a:txBody>
                    <a:bodyPr/>
                    <a:lstStyle/>
                    <a:p>
                      <a:r>
                        <a:rPr lang="en-US" dirty="0"/>
                        <a:t>N/A</a:t>
                      </a:r>
                    </a:p>
                  </a:txBody>
                  <a:tcPr/>
                </a:tc>
                <a:extLst>
                  <a:ext uri="{0D108BD9-81ED-4DB2-BD59-A6C34878D82A}">
                    <a16:rowId xmlns:a16="http://schemas.microsoft.com/office/drawing/2014/main" val="30679298"/>
                  </a:ext>
                </a:extLst>
              </a:tr>
              <a:tr h="370840">
                <a:tc>
                  <a:txBody>
                    <a:bodyPr/>
                    <a:lstStyle/>
                    <a:p>
                      <a:r>
                        <a:rPr lang="en-US" dirty="0"/>
                        <a:t>Finishing (proficiency of scoring)</a:t>
                      </a:r>
                    </a:p>
                  </a:txBody>
                  <a:tcPr/>
                </a:tc>
                <a:tc>
                  <a:txBody>
                    <a:bodyPr/>
                    <a:lstStyle/>
                    <a:p>
                      <a:r>
                        <a:rPr lang="en-US" dirty="0"/>
                        <a:t>75.0</a:t>
                      </a:r>
                    </a:p>
                  </a:txBody>
                  <a:tcPr/>
                </a:tc>
                <a:tc>
                  <a:txBody>
                    <a:bodyPr/>
                    <a:lstStyle/>
                    <a:p>
                      <a:r>
                        <a:rPr lang="en-US" dirty="0"/>
                        <a:t>float</a:t>
                      </a:r>
                    </a:p>
                  </a:txBody>
                  <a:tcPr/>
                </a:tc>
                <a:tc>
                  <a:txBody>
                    <a:bodyPr/>
                    <a:lstStyle/>
                    <a:p>
                      <a:r>
                        <a:rPr lang="en-US" dirty="0"/>
                        <a:t>N/A</a:t>
                      </a:r>
                    </a:p>
                  </a:txBody>
                  <a:tcPr/>
                </a:tc>
                <a:extLst>
                  <a:ext uri="{0D108BD9-81ED-4DB2-BD59-A6C34878D82A}">
                    <a16:rowId xmlns:a16="http://schemas.microsoft.com/office/drawing/2014/main" val="3817125708"/>
                  </a:ext>
                </a:extLst>
              </a:tr>
              <a:tr h="370840">
                <a:tc>
                  <a:txBody>
                    <a:bodyPr/>
                    <a:lstStyle/>
                    <a:p>
                      <a:r>
                        <a:rPr lang="en-US" dirty="0"/>
                        <a:t>Wage</a:t>
                      </a:r>
                    </a:p>
                  </a:txBody>
                  <a:tcPr/>
                </a:tc>
                <a:tc>
                  <a:txBody>
                    <a:bodyPr/>
                    <a:lstStyle/>
                    <a:p>
                      <a:r>
                        <a:rPr lang="en-US" sz="1800" b="0" i="0" kern="1200" dirty="0">
                          <a:solidFill>
                            <a:schemeClr val="dk1"/>
                          </a:solidFill>
                          <a:effectLst/>
                          <a:latin typeface="+mn-lt"/>
                          <a:ea typeface="+mn-ea"/>
                          <a:cs typeface="+mn-cs"/>
                        </a:rPr>
                        <a:t>€250K</a:t>
                      </a:r>
                      <a:endParaRPr lang="en-US" dirty="0"/>
                    </a:p>
                  </a:txBody>
                  <a:tcPr/>
                </a:tc>
                <a:tc>
                  <a:txBody>
                    <a:bodyPr/>
                    <a:lstStyle/>
                    <a:p>
                      <a:r>
                        <a:rPr lang="en-US" dirty="0"/>
                        <a:t>object</a:t>
                      </a:r>
                    </a:p>
                  </a:txBody>
                  <a:tcPr/>
                </a:tc>
                <a:tc>
                  <a:txBody>
                    <a:bodyPr/>
                    <a:lstStyle/>
                    <a:p>
                      <a:r>
                        <a:rPr lang="en-US" dirty="0"/>
                        <a:t>250000 (int)</a:t>
                      </a:r>
                    </a:p>
                  </a:txBody>
                  <a:tcPr/>
                </a:tc>
                <a:extLst>
                  <a:ext uri="{0D108BD9-81ED-4DB2-BD59-A6C34878D82A}">
                    <a16:rowId xmlns:a16="http://schemas.microsoft.com/office/drawing/2014/main" val="2441930064"/>
                  </a:ext>
                </a:extLst>
              </a:tr>
              <a:tr h="370840">
                <a:tc>
                  <a:txBody>
                    <a:bodyPr/>
                    <a:lstStyle/>
                    <a:p>
                      <a:r>
                        <a:rPr lang="en-US" dirty="0"/>
                        <a:t>Nationality</a:t>
                      </a:r>
                    </a:p>
                  </a:txBody>
                  <a:tcPr/>
                </a:tc>
                <a:tc>
                  <a:txBody>
                    <a:bodyPr/>
                    <a:lstStyle/>
                    <a:p>
                      <a:r>
                        <a:rPr lang="en-US" dirty="0"/>
                        <a:t>Brazil</a:t>
                      </a:r>
                    </a:p>
                  </a:txBody>
                  <a:tcPr/>
                </a:tc>
                <a:tc>
                  <a:txBody>
                    <a:bodyPr/>
                    <a:lstStyle/>
                    <a:p>
                      <a:r>
                        <a:rPr lang="en-US" dirty="0"/>
                        <a:t>object</a:t>
                      </a:r>
                    </a:p>
                  </a:txBody>
                  <a:tcPr/>
                </a:tc>
                <a:tc>
                  <a:txBody>
                    <a:bodyPr/>
                    <a:lstStyle/>
                    <a:p>
                      <a:r>
                        <a:rPr lang="en-US" dirty="0"/>
                        <a:t>N/A</a:t>
                      </a:r>
                    </a:p>
                  </a:txBody>
                  <a:tcPr/>
                </a:tc>
                <a:extLst>
                  <a:ext uri="{0D108BD9-81ED-4DB2-BD59-A6C34878D82A}">
                    <a16:rowId xmlns:a16="http://schemas.microsoft.com/office/drawing/2014/main" val="3731872298"/>
                  </a:ext>
                </a:extLst>
              </a:tr>
              <a:tr h="370840">
                <a:tc>
                  <a:txBody>
                    <a:bodyPr/>
                    <a:lstStyle/>
                    <a:p>
                      <a:r>
                        <a:rPr lang="en-US" dirty="0"/>
                        <a:t>Position</a:t>
                      </a:r>
                    </a:p>
                  </a:txBody>
                  <a:tcPr/>
                </a:tc>
                <a:tc>
                  <a:txBody>
                    <a:bodyPr/>
                    <a:lstStyle/>
                    <a:p>
                      <a:r>
                        <a:rPr lang="en-US" sz="1800" b="0" i="0" kern="1200" dirty="0">
                          <a:solidFill>
                            <a:schemeClr val="dk1"/>
                          </a:solidFill>
                          <a:effectLst/>
                          <a:latin typeface="+mn-lt"/>
                          <a:ea typeface="+mn-ea"/>
                          <a:cs typeface="+mn-cs"/>
                        </a:rPr>
                        <a:t>&lt;span class="pos pos18"&gt;CAM</a:t>
                      </a:r>
                      <a:endParaRPr lang="en-US" dirty="0"/>
                    </a:p>
                  </a:txBody>
                  <a:tcPr/>
                </a:tc>
                <a:tc>
                  <a:txBody>
                    <a:bodyPr/>
                    <a:lstStyle/>
                    <a:p>
                      <a:r>
                        <a:rPr lang="en-US" dirty="0"/>
                        <a:t>object</a:t>
                      </a:r>
                    </a:p>
                  </a:txBody>
                  <a:tcPr/>
                </a:tc>
                <a:tc>
                  <a:txBody>
                    <a:bodyPr/>
                    <a:lstStyle/>
                    <a:p>
                      <a:r>
                        <a:rPr lang="en-US" dirty="0"/>
                        <a:t>18CAM(object)</a:t>
                      </a:r>
                    </a:p>
                  </a:txBody>
                  <a:tcPr/>
                </a:tc>
                <a:extLst>
                  <a:ext uri="{0D108BD9-81ED-4DB2-BD59-A6C34878D82A}">
                    <a16:rowId xmlns:a16="http://schemas.microsoft.com/office/drawing/2014/main" val="3602356302"/>
                  </a:ext>
                </a:extLst>
              </a:tr>
            </a:tbl>
          </a:graphicData>
        </a:graphic>
      </p:graphicFrame>
    </p:spTree>
    <p:extLst>
      <p:ext uri="{BB962C8B-B14F-4D97-AF65-F5344CB8AC3E}">
        <p14:creationId xmlns:p14="http://schemas.microsoft.com/office/powerpoint/2010/main" val="2013919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B76E-4D92-4BAF-8E7F-AF6DB9FA928A}"/>
              </a:ext>
            </a:extLst>
          </p:cNvPr>
          <p:cNvSpPr>
            <a:spLocks noGrp="1"/>
          </p:cNvSpPr>
          <p:nvPr>
            <p:ph type="title"/>
          </p:nvPr>
        </p:nvSpPr>
        <p:spPr/>
        <p:txBody>
          <a:bodyPr>
            <a:normAutofit/>
          </a:bodyPr>
          <a:lstStyle/>
          <a:p>
            <a:r>
              <a:rPr lang="en-US" dirty="0"/>
              <a:t>Data filtering and selection:</a:t>
            </a:r>
          </a:p>
        </p:txBody>
      </p:sp>
      <p:sp>
        <p:nvSpPr>
          <p:cNvPr id="3" name="Content Placeholder 2">
            <a:extLst>
              <a:ext uri="{FF2B5EF4-FFF2-40B4-BE49-F238E27FC236}">
                <a16:creationId xmlns:a16="http://schemas.microsoft.com/office/drawing/2014/main" id="{8601DABD-6AC1-1398-7DDA-F49848C7945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Rectangle: Rounded Corners 3">
            <a:extLst>
              <a:ext uri="{FF2B5EF4-FFF2-40B4-BE49-F238E27FC236}">
                <a16:creationId xmlns:a16="http://schemas.microsoft.com/office/drawing/2014/main" id="{A6893CB1-5FC2-0EB0-61A4-769A252D6E22}"/>
              </a:ext>
            </a:extLst>
          </p:cNvPr>
          <p:cNvSpPr/>
          <p:nvPr/>
        </p:nvSpPr>
        <p:spPr>
          <a:xfrm>
            <a:off x="3722012" y="1937125"/>
            <a:ext cx="3785616" cy="1020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FIFA2022</a:t>
            </a:r>
          </a:p>
        </p:txBody>
      </p:sp>
      <p:cxnSp>
        <p:nvCxnSpPr>
          <p:cNvPr id="9" name="Straight Connector 8">
            <a:extLst>
              <a:ext uri="{FF2B5EF4-FFF2-40B4-BE49-F238E27FC236}">
                <a16:creationId xmlns:a16="http://schemas.microsoft.com/office/drawing/2014/main" id="{36A12431-5228-52F7-04A4-1B989CB0E814}"/>
              </a:ext>
            </a:extLst>
          </p:cNvPr>
          <p:cNvCxnSpPr>
            <a:cxnSpLocks/>
            <a:stCxn id="4" idx="2"/>
            <a:endCxn id="11" idx="0"/>
          </p:cNvCxnSpPr>
          <p:nvPr/>
        </p:nvCxnSpPr>
        <p:spPr>
          <a:xfrm>
            <a:off x="5614820" y="2957149"/>
            <a:ext cx="0" cy="3255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26B451F-772F-A05A-C4ED-03ED3C0260F5}"/>
              </a:ext>
            </a:extLst>
          </p:cNvPr>
          <p:cNvSpPr/>
          <p:nvPr/>
        </p:nvSpPr>
        <p:spPr>
          <a:xfrm>
            <a:off x="4636008" y="3282695"/>
            <a:ext cx="1957624" cy="1037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Attacking position</a:t>
            </a:r>
          </a:p>
        </p:txBody>
      </p:sp>
      <p:sp>
        <p:nvSpPr>
          <p:cNvPr id="12" name="Isosceles Triangle 11">
            <a:extLst>
              <a:ext uri="{FF2B5EF4-FFF2-40B4-BE49-F238E27FC236}">
                <a16:creationId xmlns:a16="http://schemas.microsoft.com/office/drawing/2014/main" id="{9A14BEBB-A856-3BDA-9D97-13E9157D5677}"/>
              </a:ext>
            </a:extLst>
          </p:cNvPr>
          <p:cNvSpPr/>
          <p:nvPr/>
        </p:nvSpPr>
        <p:spPr>
          <a:xfrm>
            <a:off x="7633716" y="4516668"/>
            <a:ext cx="2476502" cy="16555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Players top 10 EU </a:t>
            </a:r>
          </a:p>
        </p:txBody>
      </p:sp>
      <p:sp>
        <p:nvSpPr>
          <p:cNvPr id="13" name="Isosceles Triangle 12">
            <a:extLst>
              <a:ext uri="{FF2B5EF4-FFF2-40B4-BE49-F238E27FC236}">
                <a16:creationId xmlns:a16="http://schemas.microsoft.com/office/drawing/2014/main" id="{7CACCE6D-228C-A908-55BB-4D4DB11543F6}"/>
              </a:ext>
            </a:extLst>
          </p:cNvPr>
          <p:cNvSpPr/>
          <p:nvPr/>
        </p:nvSpPr>
        <p:spPr>
          <a:xfrm>
            <a:off x="1638298" y="4416552"/>
            <a:ext cx="2476502" cy="184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Players  top 10 SA</a:t>
            </a:r>
          </a:p>
        </p:txBody>
      </p:sp>
      <p:cxnSp>
        <p:nvCxnSpPr>
          <p:cNvPr id="15" name="Straight Connector 14">
            <a:extLst>
              <a:ext uri="{FF2B5EF4-FFF2-40B4-BE49-F238E27FC236}">
                <a16:creationId xmlns:a16="http://schemas.microsoft.com/office/drawing/2014/main" id="{3E937980-3C4E-1A0E-BEB7-8ABADEC59AD2}"/>
              </a:ext>
            </a:extLst>
          </p:cNvPr>
          <p:cNvCxnSpPr>
            <a:cxnSpLocks/>
            <a:stCxn id="11" idx="2"/>
            <a:endCxn id="13" idx="5"/>
          </p:cNvCxnSpPr>
          <p:nvPr/>
        </p:nvCxnSpPr>
        <p:spPr>
          <a:xfrm flipH="1">
            <a:off x="3495675" y="4320072"/>
            <a:ext cx="2119145" cy="10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2A7FB4-A220-F3C4-1352-236D3A3F0BD4}"/>
              </a:ext>
            </a:extLst>
          </p:cNvPr>
          <p:cNvCxnSpPr>
            <a:cxnSpLocks/>
            <a:stCxn id="11" idx="2"/>
          </p:cNvCxnSpPr>
          <p:nvPr/>
        </p:nvCxnSpPr>
        <p:spPr>
          <a:xfrm>
            <a:off x="5614820" y="4320072"/>
            <a:ext cx="2605636" cy="10433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19A0258-F30B-BCBD-0879-A4A5FB6E1D92}"/>
              </a:ext>
            </a:extLst>
          </p:cNvPr>
          <p:cNvSpPr txBox="1">
            <a:spLocks/>
          </p:cNvSpPr>
          <p:nvPr/>
        </p:nvSpPr>
        <p:spPr>
          <a:xfrm>
            <a:off x="1638298" y="2057400"/>
            <a:ext cx="8915403" cy="41372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9050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B76E-4D92-4BAF-8E7F-AF6DB9FA928A}"/>
              </a:ext>
            </a:extLst>
          </p:cNvPr>
          <p:cNvSpPr>
            <a:spLocks noGrp="1"/>
          </p:cNvSpPr>
          <p:nvPr>
            <p:ph type="title"/>
          </p:nvPr>
        </p:nvSpPr>
        <p:spPr>
          <a:xfrm>
            <a:off x="1638299" y="685800"/>
            <a:ext cx="8915402" cy="925779"/>
          </a:xfrm>
        </p:spPr>
        <p:txBody>
          <a:bodyPr>
            <a:normAutofit/>
          </a:bodyPr>
          <a:lstStyle/>
          <a:p>
            <a:r>
              <a:rPr lang="en-US" dirty="0"/>
              <a:t>Method: Pearson r and independent t tests</a:t>
            </a:r>
          </a:p>
        </p:txBody>
      </p:sp>
      <p:sp>
        <p:nvSpPr>
          <p:cNvPr id="3" name="Content Placeholder 2">
            <a:extLst>
              <a:ext uri="{FF2B5EF4-FFF2-40B4-BE49-F238E27FC236}">
                <a16:creationId xmlns:a16="http://schemas.microsoft.com/office/drawing/2014/main" id="{8601DABD-6AC1-1398-7DDA-F49848C7945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Rectangle: Rounded Corners 3">
            <a:extLst>
              <a:ext uri="{FF2B5EF4-FFF2-40B4-BE49-F238E27FC236}">
                <a16:creationId xmlns:a16="http://schemas.microsoft.com/office/drawing/2014/main" id="{A6893CB1-5FC2-0EB0-61A4-769A252D6E22}"/>
              </a:ext>
            </a:extLst>
          </p:cNvPr>
          <p:cNvSpPr/>
          <p:nvPr/>
        </p:nvSpPr>
        <p:spPr>
          <a:xfrm>
            <a:off x="3722012" y="1937125"/>
            <a:ext cx="3785616" cy="1020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FIFA2022</a:t>
            </a:r>
          </a:p>
        </p:txBody>
      </p:sp>
      <p:cxnSp>
        <p:nvCxnSpPr>
          <p:cNvPr id="9" name="Straight Connector 8">
            <a:extLst>
              <a:ext uri="{FF2B5EF4-FFF2-40B4-BE49-F238E27FC236}">
                <a16:creationId xmlns:a16="http://schemas.microsoft.com/office/drawing/2014/main" id="{36A12431-5228-52F7-04A4-1B989CB0E814}"/>
              </a:ext>
            </a:extLst>
          </p:cNvPr>
          <p:cNvCxnSpPr>
            <a:cxnSpLocks/>
            <a:stCxn id="4" idx="2"/>
            <a:endCxn id="11" idx="0"/>
          </p:cNvCxnSpPr>
          <p:nvPr/>
        </p:nvCxnSpPr>
        <p:spPr>
          <a:xfrm>
            <a:off x="5614820" y="2957149"/>
            <a:ext cx="0" cy="3255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26B451F-772F-A05A-C4ED-03ED3C0260F5}"/>
              </a:ext>
            </a:extLst>
          </p:cNvPr>
          <p:cNvSpPr/>
          <p:nvPr/>
        </p:nvSpPr>
        <p:spPr>
          <a:xfrm>
            <a:off x="4636008" y="3282695"/>
            <a:ext cx="1957624" cy="1037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Attacking position</a:t>
            </a:r>
          </a:p>
        </p:txBody>
      </p:sp>
      <p:sp>
        <p:nvSpPr>
          <p:cNvPr id="12" name="Isosceles Triangle 11">
            <a:extLst>
              <a:ext uri="{FF2B5EF4-FFF2-40B4-BE49-F238E27FC236}">
                <a16:creationId xmlns:a16="http://schemas.microsoft.com/office/drawing/2014/main" id="{9A14BEBB-A856-3BDA-9D97-13E9157D5677}"/>
              </a:ext>
            </a:extLst>
          </p:cNvPr>
          <p:cNvSpPr/>
          <p:nvPr/>
        </p:nvSpPr>
        <p:spPr>
          <a:xfrm>
            <a:off x="7633716" y="4516668"/>
            <a:ext cx="2476502" cy="16555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Players top 10 EU </a:t>
            </a:r>
          </a:p>
        </p:txBody>
      </p:sp>
      <p:sp>
        <p:nvSpPr>
          <p:cNvPr id="13" name="Isosceles Triangle 12">
            <a:extLst>
              <a:ext uri="{FF2B5EF4-FFF2-40B4-BE49-F238E27FC236}">
                <a16:creationId xmlns:a16="http://schemas.microsoft.com/office/drawing/2014/main" id="{7CACCE6D-228C-A908-55BB-4D4DB11543F6}"/>
              </a:ext>
            </a:extLst>
          </p:cNvPr>
          <p:cNvSpPr/>
          <p:nvPr/>
        </p:nvSpPr>
        <p:spPr>
          <a:xfrm>
            <a:off x="1638298" y="4416552"/>
            <a:ext cx="2476502" cy="18470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Players</a:t>
            </a:r>
          </a:p>
          <a:p>
            <a:pPr algn="ctr"/>
            <a:r>
              <a:rPr lang="en-US" dirty="0"/>
              <a:t>top 10 SA</a:t>
            </a:r>
          </a:p>
        </p:txBody>
      </p:sp>
      <p:cxnSp>
        <p:nvCxnSpPr>
          <p:cNvPr id="15" name="Straight Connector 14">
            <a:extLst>
              <a:ext uri="{FF2B5EF4-FFF2-40B4-BE49-F238E27FC236}">
                <a16:creationId xmlns:a16="http://schemas.microsoft.com/office/drawing/2014/main" id="{3E937980-3C4E-1A0E-BEB7-8ABADEC59AD2}"/>
              </a:ext>
            </a:extLst>
          </p:cNvPr>
          <p:cNvCxnSpPr>
            <a:cxnSpLocks/>
            <a:stCxn id="11" idx="2"/>
            <a:endCxn id="13" idx="5"/>
          </p:cNvCxnSpPr>
          <p:nvPr/>
        </p:nvCxnSpPr>
        <p:spPr>
          <a:xfrm flipH="1">
            <a:off x="3495675" y="4320072"/>
            <a:ext cx="2119145" cy="10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2A7FB4-A220-F3C4-1352-236D3A3F0BD4}"/>
              </a:ext>
            </a:extLst>
          </p:cNvPr>
          <p:cNvCxnSpPr>
            <a:cxnSpLocks/>
            <a:stCxn id="11" idx="2"/>
          </p:cNvCxnSpPr>
          <p:nvPr/>
        </p:nvCxnSpPr>
        <p:spPr>
          <a:xfrm>
            <a:off x="5614820" y="4320072"/>
            <a:ext cx="2605636" cy="10433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19A0258-F30B-BCBD-0879-A4A5FB6E1D92}"/>
              </a:ext>
            </a:extLst>
          </p:cNvPr>
          <p:cNvSpPr txBox="1">
            <a:spLocks/>
          </p:cNvSpPr>
          <p:nvPr/>
        </p:nvSpPr>
        <p:spPr>
          <a:xfrm>
            <a:off x="1638298" y="2057400"/>
            <a:ext cx="8915403" cy="41372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pPr marL="0" indent="0">
              <a:buFont typeface="Arial" panose="020B0604020202020204" pitchFamily="34" charset="0"/>
              <a:buNone/>
            </a:pPr>
            <a:endParaRPr lang="en-US" dirty="0"/>
          </a:p>
        </p:txBody>
      </p:sp>
      <p:cxnSp>
        <p:nvCxnSpPr>
          <p:cNvPr id="6" name="Straight Connector 5">
            <a:extLst>
              <a:ext uri="{FF2B5EF4-FFF2-40B4-BE49-F238E27FC236}">
                <a16:creationId xmlns:a16="http://schemas.microsoft.com/office/drawing/2014/main" id="{0FECA154-6781-C599-4049-F2A7A2C0835D}"/>
              </a:ext>
            </a:extLst>
          </p:cNvPr>
          <p:cNvCxnSpPr>
            <a:cxnSpLocks/>
          </p:cNvCxnSpPr>
          <p:nvPr/>
        </p:nvCxnSpPr>
        <p:spPr>
          <a:xfrm>
            <a:off x="6694171" y="3655398"/>
            <a:ext cx="208603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DE3CC65-A0A9-9B08-D4F0-6F62460C2DC4}"/>
              </a:ext>
            </a:extLst>
          </p:cNvPr>
          <p:cNvSpPr/>
          <p:nvPr/>
        </p:nvSpPr>
        <p:spPr>
          <a:xfrm>
            <a:off x="52859" y="2723211"/>
            <a:ext cx="2752306" cy="148467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Pearson r tests: dribbling vs score</a:t>
            </a:r>
          </a:p>
        </p:txBody>
      </p:sp>
      <p:cxnSp>
        <p:nvCxnSpPr>
          <p:cNvPr id="10" name="Straight Connector 9">
            <a:extLst>
              <a:ext uri="{FF2B5EF4-FFF2-40B4-BE49-F238E27FC236}">
                <a16:creationId xmlns:a16="http://schemas.microsoft.com/office/drawing/2014/main" id="{CA995D70-6882-12C0-BE9C-C5BFE6C5794C}"/>
              </a:ext>
            </a:extLst>
          </p:cNvPr>
          <p:cNvCxnSpPr>
            <a:cxnSpLocks/>
          </p:cNvCxnSpPr>
          <p:nvPr/>
        </p:nvCxnSpPr>
        <p:spPr>
          <a:xfrm flipH="1">
            <a:off x="2710499" y="3655398"/>
            <a:ext cx="200618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E8258F-91D8-A508-0FC3-7A95B79D0BA0}"/>
              </a:ext>
            </a:extLst>
          </p:cNvPr>
          <p:cNvSpPr/>
          <p:nvPr/>
        </p:nvSpPr>
        <p:spPr>
          <a:xfrm>
            <a:off x="8857633" y="2773260"/>
            <a:ext cx="2674880" cy="164263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Pearson r test: score vs wage</a:t>
            </a:r>
          </a:p>
        </p:txBody>
      </p:sp>
      <p:sp>
        <p:nvSpPr>
          <p:cNvPr id="16" name="Rectangle 15">
            <a:extLst>
              <a:ext uri="{FF2B5EF4-FFF2-40B4-BE49-F238E27FC236}">
                <a16:creationId xmlns:a16="http://schemas.microsoft.com/office/drawing/2014/main" id="{E39FFF2C-2234-E390-BD87-395600091CB9}"/>
              </a:ext>
            </a:extLst>
          </p:cNvPr>
          <p:cNvSpPr/>
          <p:nvPr/>
        </p:nvSpPr>
        <p:spPr>
          <a:xfrm>
            <a:off x="4323904" y="4941803"/>
            <a:ext cx="3081380" cy="184354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T tests to compare</a:t>
            </a:r>
          </a:p>
          <a:p>
            <a:pPr algn="ctr"/>
            <a:r>
              <a:rPr lang="en-US" dirty="0"/>
              <a:t>Dribbling</a:t>
            </a:r>
          </a:p>
          <a:p>
            <a:pPr algn="ctr"/>
            <a:r>
              <a:rPr lang="en-US" dirty="0"/>
              <a:t>Score</a:t>
            </a:r>
          </a:p>
          <a:p>
            <a:pPr algn="ctr"/>
            <a:r>
              <a:rPr lang="en-US" dirty="0"/>
              <a:t>Wage</a:t>
            </a:r>
          </a:p>
          <a:p>
            <a:pPr algn="ctr"/>
            <a:r>
              <a:rPr lang="en-US" dirty="0"/>
              <a:t> between SA and EU</a:t>
            </a:r>
          </a:p>
          <a:p>
            <a:pPr algn="ctr"/>
            <a:endParaRPr lang="en-US" dirty="0"/>
          </a:p>
        </p:txBody>
      </p:sp>
      <p:cxnSp>
        <p:nvCxnSpPr>
          <p:cNvPr id="22" name="Straight Connector 21">
            <a:extLst>
              <a:ext uri="{FF2B5EF4-FFF2-40B4-BE49-F238E27FC236}">
                <a16:creationId xmlns:a16="http://schemas.microsoft.com/office/drawing/2014/main" id="{FE037877-D9C8-79A7-73D0-1A4049B25FDA}"/>
              </a:ext>
            </a:extLst>
          </p:cNvPr>
          <p:cNvCxnSpPr>
            <a:cxnSpLocks/>
            <a:stCxn id="16" idx="1"/>
          </p:cNvCxnSpPr>
          <p:nvPr/>
        </p:nvCxnSpPr>
        <p:spPr>
          <a:xfrm flipH="1">
            <a:off x="3867912" y="5863576"/>
            <a:ext cx="455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DC8F5-B4C7-4E7C-3D4F-27C3BA098C3A}"/>
              </a:ext>
            </a:extLst>
          </p:cNvPr>
          <p:cNvCxnSpPr>
            <a:cxnSpLocks/>
            <a:stCxn id="16" idx="3"/>
          </p:cNvCxnSpPr>
          <p:nvPr/>
        </p:nvCxnSpPr>
        <p:spPr>
          <a:xfrm>
            <a:off x="7405284" y="5863576"/>
            <a:ext cx="4628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72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8FD1-084B-D514-BE9F-B04A39F25DD2}"/>
              </a:ext>
            </a:extLst>
          </p:cNvPr>
          <p:cNvSpPr>
            <a:spLocks noGrp="1"/>
          </p:cNvSpPr>
          <p:nvPr>
            <p:ph type="title"/>
          </p:nvPr>
        </p:nvSpPr>
        <p:spPr/>
        <p:txBody>
          <a:bodyPr>
            <a:normAutofit fontScale="90000"/>
          </a:bodyPr>
          <a:lstStyle/>
          <a:p>
            <a:r>
              <a:rPr lang="en-US" b="0" i="0" dirty="0">
                <a:solidFill>
                  <a:srgbClr val="374151"/>
                </a:solidFill>
                <a:effectLst/>
                <a:latin typeface="Söhne"/>
              </a:rPr>
              <a:t>Dribbling: the skill to take on opponents one-on-one, utilizing close ball control, quick changes of direction, and tricks to bypass defenders.</a:t>
            </a:r>
            <a:endParaRPr lang="en-US" dirty="0"/>
          </a:p>
        </p:txBody>
      </p:sp>
      <p:pic>
        <p:nvPicPr>
          <p:cNvPr id="4" name="29e659826b22964563f88a71023abd62">
            <a:hlinkClick r:id="" action="ppaction://media"/>
            <a:extLst>
              <a:ext uri="{FF2B5EF4-FFF2-40B4-BE49-F238E27FC236}">
                <a16:creationId xmlns:a16="http://schemas.microsoft.com/office/drawing/2014/main" id="{7D4CAF56-8BF0-0B42-8151-BA044BC153D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44750" y="2057400"/>
            <a:ext cx="7300913" cy="4137025"/>
          </a:xfrm>
        </p:spPr>
      </p:pic>
    </p:spTree>
    <p:extLst>
      <p:ext uri="{BB962C8B-B14F-4D97-AF65-F5344CB8AC3E}">
        <p14:creationId xmlns:p14="http://schemas.microsoft.com/office/powerpoint/2010/main" val="12630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6F12CB-5B73-30C7-3CA6-A93884C810C3}"/>
              </a:ext>
            </a:extLst>
          </p:cNvPr>
          <p:cNvSpPr>
            <a:spLocks noGrp="1"/>
          </p:cNvSpPr>
          <p:nvPr>
            <p:ph type="title"/>
          </p:nvPr>
        </p:nvSpPr>
        <p:spPr>
          <a:xfrm>
            <a:off x="1638300" y="755119"/>
            <a:ext cx="9378304" cy="835938"/>
          </a:xfrm>
        </p:spPr>
        <p:txBody>
          <a:bodyPr/>
          <a:lstStyle/>
          <a:p>
            <a:r>
              <a:rPr lang="en-US" dirty="0"/>
              <a:t>Findings – hypotheses 1.</a:t>
            </a:r>
          </a:p>
        </p:txBody>
      </p:sp>
      <p:sp>
        <p:nvSpPr>
          <p:cNvPr id="7" name="Text Placeholder 6">
            <a:extLst>
              <a:ext uri="{FF2B5EF4-FFF2-40B4-BE49-F238E27FC236}">
                <a16:creationId xmlns:a16="http://schemas.microsoft.com/office/drawing/2014/main" id="{228BB29B-E327-24E7-A7A7-8D68AC8923FB}"/>
              </a:ext>
            </a:extLst>
          </p:cNvPr>
          <p:cNvSpPr>
            <a:spLocks noGrp="1"/>
          </p:cNvSpPr>
          <p:nvPr>
            <p:ph type="body" idx="1"/>
          </p:nvPr>
        </p:nvSpPr>
        <p:spPr/>
        <p:txBody>
          <a:bodyPr>
            <a:normAutofit fontScale="77500" lnSpcReduction="20000"/>
          </a:bodyPr>
          <a:lstStyle/>
          <a:p>
            <a:r>
              <a:rPr lang="en-US" sz="1200" cap="none" dirty="0">
                <a:latin typeface="Calibri" panose="020F0502020204030204" pitchFamily="34" charset="0"/>
                <a:ea typeface="Calibri" panose="020F0502020204030204" pitchFamily="34" charset="0"/>
                <a:cs typeface="Calibri" panose="020F0502020204030204" pitchFamily="34" charset="0"/>
              </a:rPr>
              <a:t>There is a statistically significant linear relationship between dribbling and scoring, the relationship is positive, and the correlation is strong(with 0.52 correlation efficient)</a:t>
            </a:r>
            <a:endParaRPr lang="en-US" cap="none" dirty="0">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020D467A-2C6D-4E29-4831-E6A33128BF8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670837" y="2747963"/>
            <a:ext cx="4464064" cy="3441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9DC8EEB6-2684-F4D8-C5BE-06F692C22CB6}"/>
              </a:ext>
            </a:extLst>
          </p:cNvPr>
          <p:cNvSpPr>
            <a:spLocks noGrp="1"/>
          </p:cNvSpPr>
          <p:nvPr>
            <p:ph type="body" sz="quarter" idx="3"/>
          </p:nvPr>
        </p:nvSpPr>
        <p:spPr>
          <a:xfrm>
            <a:off x="6485879" y="1896987"/>
            <a:ext cx="4529391" cy="681591"/>
          </a:xfrm>
        </p:spPr>
        <p:txBody>
          <a:bodyPr>
            <a:normAutofit fontScale="77500" lnSpcReduction="20000"/>
          </a:bodyPr>
          <a:lstStyle/>
          <a:p>
            <a:r>
              <a:rPr lang="en-US" sz="1100" b="0" cap="none" dirty="0">
                <a:latin typeface="Calibri" panose="020F0502020204030204" pitchFamily="34" charset="0"/>
                <a:ea typeface="Calibri" panose="020F0502020204030204" pitchFamily="34" charset="0"/>
                <a:cs typeface="Calibri" panose="020F0502020204030204" pitchFamily="34" charset="0"/>
              </a:rPr>
              <a:t>There is a statistically significant linear relationship between scoring and wage. The relationship is positive, and the correlation is moderate (with 0.39 correlation efficient)</a:t>
            </a:r>
          </a:p>
        </p:txBody>
      </p:sp>
      <p:pic>
        <p:nvPicPr>
          <p:cNvPr id="4100" name="Picture 4">
            <a:extLst>
              <a:ext uri="{FF2B5EF4-FFF2-40B4-BE49-F238E27FC236}">
                <a16:creationId xmlns:a16="http://schemas.microsoft.com/office/drawing/2014/main" id="{A132BD5D-633D-6F52-081B-2A2DDE3566E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6485879" y="2715738"/>
            <a:ext cx="4530725" cy="327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45828"/>
      </p:ext>
    </p:extLst>
  </p:cSld>
  <p:clrMapOvr>
    <a:masterClrMapping/>
  </p:clrMapOvr>
</p:sld>
</file>

<file path=ppt/theme/theme1.xml><?xml version="1.0" encoding="utf-8"?>
<a:theme xmlns:a="http://schemas.openxmlformats.org/drawingml/2006/main" name="EncaseVTI">
  <a:themeElements>
    <a:clrScheme name="AnalogousFromLightSeed_2SEEDS">
      <a:dk1>
        <a:srgbClr val="000000"/>
      </a:dk1>
      <a:lt1>
        <a:srgbClr val="FFFFFF"/>
      </a:lt1>
      <a:dk2>
        <a:srgbClr val="412F24"/>
      </a:dk2>
      <a:lt2>
        <a:srgbClr val="E2E5E8"/>
      </a:lt2>
      <a:accent1>
        <a:srgbClr val="E88B34"/>
      </a:accent1>
      <a:accent2>
        <a:srgbClr val="EE766E"/>
      </a:accent2>
      <a:accent3>
        <a:srgbClr val="AFA54A"/>
      </a:accent3>
      <a:accent4>
        <a:srgbClr val="24ADDA"/>
      </a:accent4>
      <a:accent5>
        <a:srgbClr val="6E99EE"/>
      </a:accent5>
      <a:accent6>
        <a:srgbClr val="5A4EEB"/>
      </a:accent6>
      <a:hlink>
        <a:srgbClr val="5E85A8"/>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3628</TotalTime>
  <Words>589</Words>
  <Application>Microsoft Office PowerPoint</Application>
  <PresentationFormat>Widescreen</PresentationFormat>
  <Paragraphs>134</Paragraphs>
  <Slides>12</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Söhne</vt:lpstr>
      <vt:lpstr>Arial</vt:lpstr>
      <vt:lpstr>Avenir Next LT Pro</vt:lpstr>
      <vt:lpstr>Avenir Next LT Pro Light</vt:lpstr>
      <vt:lpstr>Calibri</vt:lpstr>
      <vt:lpstr>EncaseVTI</vt:lpstr>
      <vt:lpstr>FIFA 2022</vt:lpstr>
      <vt:lpstr>Agenda</vt:lpstr>
      <vt:lpstr>FIFA and its players</vt:lpstr>
      <vt:lpstr>There are two sets of hypotheses :</vt:lpstr>
      <vt:lpstr>The dataset contains 65 columns and 16,710 rows. The columns include personal details of each player, such as nationality, age, weight, height, as well as extensive information about their skills, performance, value, and wage. </vt:lpstr>
      <vt:lpstr>Data filtering and selection:</vt:lpstr>
      <vt:lpstr>Method: Pearson r and independent t tests</vt:lpstr>
      <vt:lpstr>Dribbling: the skill to take on opponents one-on-one, utilizing close ball control, quick changes of direction, and tricks to bypass defenders.</vt:lpstr>
      <vt:lpstr>Findings – hypotheses 1.</vt:lpstr>
      <vt:lpstr>Findings – hypotheses 2</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2022</dc:title>
  <dc:creator>Jin Hu</dc:creator>
  <cp:lastModifiedBy>Jin Hu</cp:lastModifiedBy>
  <cp:revision>7</cp:revision>
  <dcterms:created xsi:type="dcterms:W3CDTF">2023-06-13T15:40:19Z</dcterms:created>
  <dcterms:modified xsi:type="dcterms:W3CDTF">2023-06-16T04:09:14Z</dcterms:modified>
</cp:coreProperties>
</file>